
<file path=[Content_Types].xml><?xml version="1.0" encoding="utf-8"?>
<Types xmlns="http://schemas.openxmlformats.org/package/2006/content-types">
  <Default Extension="png" ContentType="image/png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742" r:id="rId2"/>
    <p:sldId id="743" r:id="rId3"/>
    <p:sldId id="744" r:id="rId4"/>
    <p:sldId id="745" r:id="rId5"/>
    <p:sldId id="746" r:id="rId6"/>
    <p:sldId id="747" r:id="rId7"/>
    <p:sldId id="748" r:id="rId8"/>
    <p:sldId id="749" r:id="rId9"/>
    <p:sldId id="750" r:id="rId10"/>
    <p:sldId id="751" r:id="rId11"/>
    <p:sldId id="752" r:id="rId12"/>
    <p:sldId id="753" r:id="rId13"/>
    <p:sldId id="754" r:id="rId14"/>
    <p:sldId id="755" r:id="rId15"/>
    <p:sldId id="756" r:id="rId16"/>
    <p:sldId id="757" r:id="rId17"/>
    <p:sldId id="758" r:id="rId18"/>
    <p:sldId id="759" r:id="rId19"/>
    <p:sldId id="760" r:id="rId2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b="1" kern="1200">
        <a:solidFill>
          <a:srgbClr val="000066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rgbClr val="000066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rgbClr val="000066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rgbClr val="000066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rgbClr val="00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00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00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00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000066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7">
          <p15:clr>
            <a:srgbClr val="A4A3A4"/>
          </p15:clr>
        </p15:guide>
        <p15:guide id="2" pos="5607">
          <p15:clr>
            <a:srgbClr val="A4A3A4"/>
          </p15:clr>
        </p15:guide>
        <p15:guide id="3" orient="horz" pos="4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9FA"/>
    <a:srgbClr val="DAEDEF"/>
    <a:srgbClr val="99CC00"/>
    <a:srgbClr val="0099FF"/>
    <a:srgbClr val="FFFF99"/>
    <a:srgbClr val="0066CC"/>
    <a:srgbClr val="0079A4"/>
    <a:srgbClr val="0099CC"/>
    <a:srgbClr val="3366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764" autoAdjust="0"/>
    <p:restoredTop sz="84211" autoAdjust="0"/>
  </p:normalViewPr>
  <p:slideViewPr>
    <p:cSldViewPr snapToGrid="0" snapToObjects="1">
      <p:cViewPr varScale="1">
        <p:scale>
          <a:sx n="59" d="100"/>
          <a:sy n="59" d="100"/>
        </p:scale>
        <p:origin x="1074" y="78"/>
      </p:cViewPr>
      <p:guideLst>
        <p:guide orient="horz" pos="297"/>
        <p:guide pos="5607"/>
        <p:guide orient="horz" pos="4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110" d="100"/>
          <a:sy n="110" d="100"/>
        </p:scale>
        <p:origin x="-3180" y="732"/>
      </p:cViewPr>
      <p:guideLst>
        <p:guide orient="horz" pos="292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82" tIns="45941" rIns="91882" bIns="45941" numCol="1" anchor="t" anchorCtr="0" compatLnSpc="1">
            <a:prstTxWarp prst="textNoShape">
              <a:avLst/>
            </a:prstTxWarp>
          </a:bodyPr>
          <a:lstStyle>
            <a:lvl1pPr defTabSz="919163"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82" tIns="45941" rIns="91882" bIns="45941" numCol="1" anchor="t" anchorCtr="0" compatLnSpc="1">
            <a:prstTxWarp prst="textNoShape">
              <a:avLst/>
            </a:prstTxWarp>
          </a:bodyPr>
          <a:lstStyle>
            <a:lvl1pPr algn="r" defTabSz="919163"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82" tIns="45941" rIns="91882" bIns="45941" numCol="1" anchor="b" anchorCtr="0" compatLnSpc="1">
            <a:prstTxWarp prst="textNoShape">
              <a:avLst/>
            </a:prstTxWarp>
          </a:bodyPr>
          <a:lstStyle>
            <a:lvl1pPr defTabSz="919163"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82" tIns="45941" rIns="91882" bIns="45941" numCol="1" anchor="b" anchorCtr="0" compatLnSpc="1">
            <a:prstTxWarp prst="textNoShape">
              <a:avLst/>
            </a:prstTxWarp>
          </a:bodyPr>
          <a:lstStyle>
            <a:lvl1pPr algn="r" defTabSz="919163"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E6A3343-8745-40AF-A939-B153CE4176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8839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82" tIns="45941" rIns="91882" bIns="45941" numCol="1" anchor="t" anchorCtr="0" compatLnSpc="1">
            <a:prstTxWarp prst="textNoShape">
              <a:avLst/>
            </a:prstTxWarp>
          </a:bodyPr>
          <a:lstStyle>
            <a:lvl1pPr defTabSz="919163"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82" tIns="45941" rIns="91882" bIns="45941" numCol="1" anchor="t" anchorCtr="0" compatLnSpc="1">
            <a:prstTxWarp prst="textNoShape">
              <a:avLst/>
            </a:prstTxWarp>
          </a:bodyPr>
          <a:lstStyle>
            <a:lvl1pPr algn="r" defTabSz="919163"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5863" y="700088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7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82" tIns="45941" rIns="91882" bIns="459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82" tIns="45941" rIns="91882" bIns="45941" numCol="1" anchor="b" anchorCtr="0" compatLnSpc="1">
            <a:prstTxWarp prst="textNoShape">
              <a:avLst/>
            </a:prstTxWarp>
          </a:bodyPr>
          <a:lstStyle>
            <a:lvl1pPr defTabSz="919163"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82" tIns="45941" rIns="91882" bIns="45941" numCol="1" anchor="b" anchorCtr="0" compatLnSpc="1">
            <a:prstTxWarp prst="textNoShape">
              <a:avLst/>
            </a:prstTxWarp>
          </a:bodyPr>
          <a:lstStyle>
            <a:lvl1pPr algn="r" defTabSz="919163"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20B5016-E2AF-46F5-A1D3-72659FF193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2129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163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 defTabSz="919163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 eaLnBrk="1" hangingPunct="1"/>
            <a:fld id="{84413E75-AF56-4B72-8004-04A885B35B7E}" type="slidenum">
              <a:rPr lang="en-US" sz="1200" smtClean="0"/>
              <a:pPr eaLnBrk="1" hangingPunct="1"/>
              <a:t>1</a:t>
            </a:fld>
            <a:endParaRPr lang="en-US" sz="1200" smtClean="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42964" y="4296670"/>
            <a:ext cx="5532437" cy="422156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802" tIns="44461" rIns="104802" bIns="44461"/>
          <a:lstStyle/>
          <a:p>
            <a:pPr eaLnBrk="1" hangingPunct="1"/>
            <a:endParaRPr lang="en-US" dirty="0" smtClean="0"/>
          </a:p>
        </p:txBody>
      </p:sp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3960814" y="1"/>
            <a:ext cx="3049587" cy="46498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Font typeface="Wingdings" pitchFamily="2" charset="2"/>
              <a:buNone/>
            </a:pPr>
            <a:endParaRPr lang="en-US"/>
          </a:p>
        </p:txBody>
      </p:sp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3960814" y="8807453"/>
            <a:ext cx="3049587" cy="488948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Font typeface="Wingdings" pitchFamily="2" charset="2"/>
              <a:buNone/>
            </a:pPr>
            <a:endParaRPr lang="en-US"/>
          </a:p>
        </p:txBody>
      </p:sp>
      <p:sp>
        <p:nvSpPr>
          <p:cNvPr id="12294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3800" y="704850"/>
            <a:ext cx="4629150" cy="3471863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13607276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63A44-915B-481D-9934-07F1EE158179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2665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63A44-915B-481D-9934-07F1EE158179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3695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07818" y="4415790"/>
            <a:ext cx="6664037" cy="4183380"/>
          </a:xfrm>
        </p:spPr>
        <p:txBody>
          <a:bodyPr/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63A44-915B-481D-9934-07F1EE158179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0794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07818" y="4415790"/>
            <a:ext cx="6664037" cy="4183380"/>
          </a:xfrm>
        </p:spPr>
        <p:txBody>
          <a:bodyPr/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63A44-915B-481D-9934-07F1EE158179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0794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 defTabSz="9191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2pPr>
            <a:lvl3pPr marL="1143000" indent="-228600" defTabSz="9191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3pPr>
            <a:lvl4pPr marL="1600200" indent="-228600" defTabSz="9191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4pPr>
            <a:lvl5pPr marL="2057400" indent="-228600" defTabSz="9191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/>
            <a:fld id="{77E660A8-7523-4FF9-BBE4-2A62417AE0D2}" type="slidenum">
              <a:rPr lang="en-US" sz="1200" b="0" smtClean="0">
                <a:solidFill>
                  <a:schemeClr val="tx1"/>
                </a:solidFill>
                <a:ea typeface="ヒラギノ角ゴ Pro W3" pitchFamily="1" charset="-128"/>
              </a:rPr>
              <a:pPr eaLnBrk="1" hangingPunct="1"/>
              <a:t>14</a:t>
            </a:fld>
            <a:endParaRPr lang="en-US" sz="1200" b="0" smtClean="0">
              <a:solidFill>
                <a:schemeClr val="tx1"/>
              </a:solidFill>
              <a:ea typeface="ヒラギノ角ゴ Pro W3" pitchFamily="1" charset="-128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918544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 defTabSz="9191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2pPr>
            <a:lvl3pPr marL="1143000" indent="-228600" defTabSz="9191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3pPr>
            <a:lvl4pPr marL="1600200" indent="-228600" defTabSz="9191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4pPr>
            <a:lvl5pPr marL="2057400" indent="-228600" defTabSz="9191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/>
            <a:fld id="{C1A4A0ED-014B-4334-ADD2-2A88158DF373}" type="slidenum">
              <a:rPr lang="en-US" sz="1200" b="0" smtClean="0">
                <a:solidFill>
                  <a:schemeClr val="tx1"/>
                </a:solidFill>
              </a:rPr>
              <a:pPr eaLnBrk="1" hangingPunct="1"/>
              <a:t>15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50179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4" tIns="46582" rIns="93164" bIns="46582" anchor="b"/>
          <a:lstStyle>
            <a:lvl1pPr defTabSz="9318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 defTabSz="9318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2pPr>
            <a:lvl3pPr marL="1143000" indent="-228600" defTabSz="9318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3pPr>
            <a:lvl4pPr marL="1600200" indent="-228600" defTabSz="9318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4pPr>
            <a:lvl5pPr marL="2057400" indent="-228600" defTabSz="9318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r" eaLnBrk="1" hangingPunct="1"/>
            <a:fld id="{C6B94059-C6C6-4AB3-BF65-7DD7886E5B3D}" type="slidenum">
              <a:rPr lang="en-US" sz="1200" b="0">
                <a:solidFill>
                  <a:schemeClr val="tx1"/>
                </a:solidFill>
              </a:rPr>
              <a:pPr algn="r" eaLnBrk="1" hangingPunct="1"/>
              <a:t>15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501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4" tIns="46582" rIns="93164" bIns="46582"/>
          <a:lstStyle/>
          <a:p>
            <a:pPr eaLnBrk="1" hangingPunct="1"/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8568489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1600" b="1">
                <a:solidFill>
                  <a:srgbClr val="000066"/>
                </a:solidFill>
                <a:latin typeface="Arial" pitchFamily="34" charset="0"/>
              </a:defRPr>
            </a:lvl1pPr>
            <a:lvl2pPr marL="742950" indent="-285750" defTabSz="919163">
              <a:defRPr sz="1600" b="1">
                <a:solidFill>
                  <a:srgbClr val="000066"/>
                </a:solidFill>
                <a:latin typeface="Arial" pitchFamily="34" charset="0"/>
              </a:defRPr>
            </a:lvl2pPr>
            <a:lvl3pPr marL="1143000" indent="-228600" defTabSz="919163">
              <a:defRPr sz="1600" b="1">
                <a:solidFill>
                  <a:srgbClr val="000066"/>
                </a:solidFill>
                <a:latin typeface="Arial" pitchFamily="34" charset="0"/>
              </a:defRPr>
            </a:lvl3pPr>
            <a:lvl4pPr marL="1600200" indent="-228600" defTabSz="919163">
              <a:defRPr sz="1600" b="1">
                <a:solidFill>
                  <a:srgbClr val="000066"/>
                </a:solidFill>
                <a:latin typeface="Arial" pitchFamily="34" charset="0"/>
              </a:defRPr>
            </a:lvl4pPr>
            <a:lvl5pPr marL="2057400" indent="-228600" defTabSz="919163">
              <a:defRPr sz="1600" b="1">
                <a:solidFill>
                  <a:srgbClr val="000066"/>
                </a:solidFill>
                <a:latin typeface="Arial" pitchFamily="34" charset="0"/>
              </a:defRPr>
            </a:lvl5pPr>
            <a:lvl6pPr marL="2514600" indent="-228600" defTabSz="919163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pitchFamily="34" charset="0"/>
              </a:defRPr>
            </a:lvl6pPr>
            <a:lvl7pPr marL="2971800" indent="-228600" defTabSz="919163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pitchFamily="34" charset="0"/>
              </a:defRPr>
            </a:lvl7pPr>
            <a:lvl8pPr marL="3429000" indent="-228600" defTabSz="919163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pitchFamily="34" charset="0"/>
              </a:defRPr>
            </a:lvl8pPr>
            <a:lvl9pPr marL="3886200" indent="-228600" defTabSz="919163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fld id="{CB94023A-AAEC-49E1-B600-0F02CBE49A06}" type="slidenum">
              <a:rPr lang="en-US" sz="1200" b="0" smtClean="0">
                <a:solidFill>
                  <a:schemeClr val="tx1"/>
                </a:solidFill>
              </a:rPr>
              <a:pPr/>
              <a:t>16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114690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4" tIns="46582" rIns="93164" bIns="46582" anchor="b"/>
          <a:lstStyle>
            <a:lvl1pPr defTabSz="931863">
              <a:defRPr sz="1600" b="1">
                <a:solidFill>
                  <a:srgbClr val="000066"/>
                </a:solidFill>
                <a:latin typeface="Arial" pitchFamily="34" charset="0"/>
              </a:defRPr>
            </a:lvl1pPr>
            <a:lvl2pPr marL="742950" indent="-285750" defTabSz="931863">
              <a:defRPr sz="1600" b="1">
                <a:solidFill>
                  <a:srgbClr val="000066"/>
                </a:solidFill>
                <a:latin typeface="Arial" pitchFamily="34" charset="0"/>
              </a:defRPr>
            </a:lvl2pPr>
            <a:lvl3pPr marL="1143000" indent="-228600" defTabSz="931863">
              <a:defRPr sz="1600" b="1">
                <a:solidFill>
                  <a:srgbClr val="000066"/>
                </a:solidFill>
                <a:latin typeface="Arial" pitchFamily="34" charset="0"/>
              </a:defRPr>
            </a:lvl3pPr>
            <a:lvl4pPr marL="1600200" indent="-228600" defTabSz="931863">
              <a:defRPr sz="1600" b="1">
                <a:solidFill>
                  <a:srgbClr val="000066"/>
                </a:solidFill>
                <a:latin typeface="Arial" pitchFamily="34" charset="0"/>
              </a:defRPr>
            </a:lvl4pPr>
            <a:lvl5pPr marL="2057400" indent="-228600" defTabSz="931863">
              <a:defRPr sz="1600" b="1">
                <a:solidFill>
                  <a:srgbClr val="000066"/>
                </a:solidFill>
                <a:latin typeface="Arial" pitchFamily="34" charset="0"/>
              </a:defRPr>
            </a:lvl5pPr>
            <a:lvl6pPr marL="2514600" indent="-228600" defTabSz="931863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pitchFamily="34" charset="0"/>
              </a:defRPr>
            </a:lvl6pPr>
            <a:lvl7pPr marL="2971800" indent="-228600" defTabSz="931863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pitchFamily="34" charset="0"/>
              </a:defRPr>
            </a:lvl7pPr>
            <a:lvl8pPr marL="3429000" indent="-228600" defTabSz="931863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pitchFamily="34" charset="0"/>
              </a:defRPr>
            </a:lvl8pPr>
            <a:lvl9pPr marL="3886200" indent="-228600" defTabSz="931863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algn="r"/>
            <a:fld id="{9128125F-4A23-409C-BB96-BD382DEBA358}" type="slidenum">
              <a:rPr lang="en-US" sz="1200" b="0">
                <a:solidFill>
                  <a:schemeClr val="tx1"/>
                </a:solidFill>
              </a:rPr>
              <a:pPr algn="r"/>
              <a:t>16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4" tIns="46582" rIns="93164" bIns="46582"/>
          <a:lstStyle/>
          <a:p>
            <a:pPr eaLnBrk="1" hangingPunct="1"/>
            <a:endParaRPr lang="en-US" sz="2000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9866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0B5016-E2AF-46F5-A1D3-72659FF193A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340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 defTabSz="9191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2pPr>
            <a:lvl3pPr marL="1143000" indent="-228600" defTabSz="9191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3pPr>
            <a:lvl4pPr marL="1600200" indent="-228600" defTabSz="9191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4pPr>
            <a:lvl5pPr marL="2057400" indent="-228600" defTabSz="9191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/>
            <a:fld id="{F5141BA5-C2EC-4A93-A961-B38E28A17354}" type="slidenum">
              <a:rPr lang="en-US" sz="1200" b="0" smtClean="0">
                <a:solidFill>
                  <a:schemeClr val="tx1"/>
                </a:solidFill>
              </a:rPr>
              <a:pPr eaLnBrk="1" hangingPunct="1"/>
              <a:t>18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358460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0B5016-E2AF-46F5-A1D3-72659FF193A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724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 defTabSz="9191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2pPr>
            <a:lvl3pPr marL="1143000" indent="-228600" defTabSz="9191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3pPr>
            <a:lvl4pPr marL="1600200" indent="-228600" defTabSz="9191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4pPr>
            <a:lvl5pPr marL="2057400" indent="-228600" defTabSz="9191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/>
            <a:fld id="{A0C0E981-B3A2-4E72-BF3D-3DBC7AE2CB8D}" type="slidenum">
              <a:rPr lang="en-US" sz="1200" b="0" smtClean="0">
                <a:solidFill>
                  <a:schemeClr val="tx1"/>
                </a:solidFill>
              </a:rPr>
              <a:pPr eaLnBrk="1" hangingPunct="1"/>
              <a:t>2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1740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63A44-915B-481D-9934-07F1EE15817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631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 defTabSz="9191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2pPr>
            <a:lvl3pPr marL="1143000" indent="-228600" defTabSz="9191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3pPr>
            <a:lvl4pPr marL="1600200" indent="-228600" defTabSz="9191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4pPr>
            <a:lvl5pPr marL="2057400" indent="-228600" defTabSz="9191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/>
            <a:fld id="{860EB1C3-F57A-4AD6-914D-1323EF8F84E7}" type="slidenum">
              <a:rPr lang="en-US" sz="1200" b="0" smtClean="0">
                <a:solidFill>
                  <a:schemeClr val="tx1"/>
                </a:solidFill>
              </a:rPr>
              <a:pPr eaLnBrk="1" hangingPunct="1"/>
              <a:t>4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44035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4" tIns="46582" rIns="93164" bIns="46582" anchor="b"/>
          <a:lstStyle>
            <a:lvl1pPr defTabSz="9318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 defTabSz="9318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2pPr>
            <a:lvl3pPr marL="1143000" indent="-228600" defTabSz="9318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3pPr>
            <a:lvl4pPr marL="1600200" indent="-228600" defTabSz="9318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4pPr>
            <a:lvl5pPr marL="2057400" indent="-228600" defTabSz="9318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r" eaLnBrk="1" hangingPunct="1"/>
            <a:fld id="{B5CC900C-4084-4698-82BC-4E2BAF957F32}" type="slidenum">
              <a:rPr lang="en-US" sz="1200" b="0">
                <a:solidFill>
                  <a:schemeClr val="tx1"/>
                </a:solidFill>
              </a:rPr>
              <a:pPr algn="r" eaLnBrk="1" hangingPunct="1"/>
              <a:t>4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4525" y="4340225"/>
            <a:ext cx="5673725" cy="41798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4" tIns="46582" rIns="93164" bIns="46582"/>
          <a:lstStyle/>
          <a:p>
            <a:pPr eaLnBrk="1" hangingPunct="1">
              <a:lnSpc>
                <a:spcPct val="90000"/>
              </a:lnSpc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828403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163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 defTabSz="919163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 eaLnBrk="1" hangingPunct="1"/>
            <a:fld id="{7DB13D14-1BA0-4569-8D98-E871E6614640}" type="slidenum">
              <a:rPr lang="en-US" sz="1200" smtClean="0"/>
              <a:pPr eaLnBrk="1" hangingPunct="1"/>
              <a:t>5</a:t>
            </a:fld>
            <a:endParaRPr lang="en-US" sz="1200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828870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163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 defTabSz="919163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 eaLnBrk="1" hangingPunct="1"/>
            <a:fld id="{4E67B749-5DE4-4D72-BE8D-0596A274A45F}" type="slidenum">
              <a:rPr lang="en-US" sz="1200" smtClean="0"/>
              <a:pPr eaLnBrk="1" hangingPunct="1"/>
              <a:t>6</a:t>
            </a:fld>
            <a:endParaRPr lang="en-US" sz="1200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3334698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 defTabSz="9191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2pPr>
            <a:lvl3pPr marL="1143000" indent="-228600" defTabSz="9191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3pPr>
            <a:lvl4pPr marL="1600200" indent="-228600" defTabSz="9191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4pPr>
            <a:lvl5pPr marL="2057400" indent="-228600" defTabSz="9191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/>
            <a:fld id="{B14E0930-728D-45B2-A389-52B71A76B2C6}" type="slidenum">
              <a:rPr lang="en-US" sz="1200" b="0" smtClean="0">
                <a:solidFill>
                  <a:schemeClr val="tx1"/>
                </a:solidFill>
              </a:rPr>
              <a:pPr eaLnBrk="1" hangingPunct="1"/>
              <a:t>7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47107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4" tIns="46582" rIns="93164" bIns="46582" anchor="b"/>
          <a:lstStyle>
            <a:lvl1pPr defTabSz="9318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 defTabSz="9318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2pPr>
            <a:lvl3pPr marL="1143000" indent="-228600" defTabSz="9318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3pPr>
            <a:lvl4pPr marL="1600200" indent="-228600" defTabSz="9318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4pPr>
            <a:lvl5pPr marL="2057400" indent="-228600" defTabSz="9318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r" eaLnBrk="1" hangingPunct="1"/>
            <a:fld id="{3F5650A8-AF23-43EE-B13D-4542F7831F49}" type="slidenum">
              <a:rPr lang="en-US" sz="1200" b="0">
                <a:solidFill>
                  <a:schemeClr val="tx1"/>
                </a:solidFill>
              </a:rPr>
              <a:pPr algn="r" eaLnBrk="1" hangingPunct="1"/>
              <a:t>7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471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4" tIns="46582" rIns="93164" bIns="46582"/>
          <a:lstStyle/>
          <a:p>
            <a:pPr eaLnBrk="1" hangingPunct="1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8144213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 txBox="1">
            <a:spLocks noGrp="1" noChangeArrowheads="1"/>
          </p:cNvSpPr>
          <p:nvPr/>
        </p:nvSpPr>
        <p:spPr bwMode="auto">
          <a:xfrm>
            <a:off x="3971926" y="8831421"/>
            <a:ext cx="3038475" cy="464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defTabSz="919163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 defTabSz="919163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 algn="r" eaLnBrk="1" hangingPunct="1"/>
            <a:fld id="{4749BF7D-BC92-4CA8-AAE5-6D7D9DDC0BAE}" type="slidenum">
              <a:rPr lang="en-US" sz="1200"/>
              <a:pPr algn="r" eaLnBrk="1" hangingPunct="1"/>
              <a:t>8</a:t>
            </a:fld>
            <a:endParaRPr lang="en-US" sz="120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z="2000" dirty="0"/>
          </a:p>
          <a:p>
            <a:pPr eaLnBrk="1" hangingPunct="1"/>
            <a:endParaRPr lang="en-US" sz="2000" dirty="0" smtClean="0"/>
          </a:p>
          <a:p>
            <a:pPr eaLnBrk="1" hangingPunct="1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7027010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 txBox="1">
            <a:spLocks noGrp="1" noChangeArrowheads="1"/>
          </p:cNvSpPr>
          <p:nvPr/>
        </p:nvSpPr>
        <p:spPr bwMode="auto">
          <a:xfrm>
            <a:off x="3971926" y="8831421"/>
            <a:ext cx="3038475" cy="464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defTabSz="919163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 defTabSz="919163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 algn="r" eaLnBrk="1" hangingPunct="1"/>
            <a:fld id="{4749BF7D-BC92-4CA8-AAE5-6D7D9DDC0BAE}" type="slidenum">
              <a:rPr lang="en-US" sz="1200"/>
              <a:pPr algn="r" eaLnBrk="1" hangingPunct="1"/>
              <a:t>9</a:t>
            </a:fld>
            <a:endParaRPr lang="en-US" sz="120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763151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79740-5443-452D-AD34-3EC29940AD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257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C880D-CF16-4467-AE15-4699F399C5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5474525" y="273050"/>
            <a:ext cx="3382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Price Change 2018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298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0499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049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6C71C8-6CEF-47DE-9EE9-F9A6DD216D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743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74638"/>
            <a:ext cx="8686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</a:t>
            </a:r>
            <a:r>
              <a:rPr lang="en-US" dirty="0" err="1" smtClean="0"/>
              <a:t>stylePrice</a:t>
            </a:r>
            <a:r>
              <a:rPr lang="en-US" dirty="0" smtClean="0"/>
              <a:t> Change 2018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684C4-5664-4D24-A535-6222EF1696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939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D152FA-BD97-427C-95F6-5A11D35665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451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100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8099E-0876-40D0-A77F-086E54546A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669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926BB-F0E6-41B9-A93E-4BB6E9A75B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908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B2EC7-31B5-41E0-9A4E-CCC37B8F69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847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97FE3-C4F0-4C81-8FEA-48A0D7B584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68071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A0754-9616-4C35-ADA6-7E1F111B69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5474525" y="273050"/>
            <a:ext cx="3382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Price Change 2018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870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9AF284-E52E-4395-8D4A-321176F8A3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5474525" y="273050"/>
            <a:ext cx="3382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Price Change 2018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398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1027" name="Picture 2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" y="-33507"/>
            <a:ext cx="9144000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3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67700" y="6477000"/>
            <a:ext cx="7239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buFontTx/>
              <a:buNone/>
              <a:defRPr sz="1000">
                <a:solidFill>
                  <a:srgbClr val="989A99"/>
                </a:solidFill>
                <a:ea typeface="ヒラギノ角ゴ Pro W3" pitchFamily="1" charset="-128"/>
              </a:defRPr>
            </a:lvl1pPr>
          </a:lstStyle>
          <a:p>
            <a:pPr>
              <a:defRPr/>
            </a:pPr>
            <a:fld id="{2C12D58E-E868-478A-8860-AF9105906D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0" name="Rectangle 33"/>
          <p:cNvSpPr>
            <a:spLocks noChangeArrowheads="1"/>
          </p:cNvSpPr>
          <p:nvPr/>
        </p:nvSpPr>
        <p:spPr bwMode="auto">
          <a:xfrm>
            <a:off x="609600" y="6486525"/>
            <a:ext cx="75914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eaLnBrk="0" hangingPunct="0"/>
            <a:endParaRPr lang="en-US" sz="1200">
              <a:solidFill>
                <a:schemeClr val="bg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2800" b="1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Ø"/>
        <a:defRPr sz="2600" b="1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§"/>
        <a:defRPr sz="2400" b="1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sz="2000" b="1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»"/>
        <a:defRPr sz="2000" b="1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Microsoft_Excel_97-2003_Worksheet1.xls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49238" y="855663"/>
            <a:ext cx="8636000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 algn="ctr"/>
            <a:endParaRPr lang="en-US" sz="3200" b="1" dirty="0"/>
          </a:p>
          <a:p>
            <a:pPr algn="ctr"/>
            <a:endParaRPr lang="en-US" sz="3200" b="1" dirty="0"/>
          </a:p>
          <a:p>
            <a:pPr algn="ctr"/>
            <a:endParaRPr lang="en-US" sz="3200" b="1" dirty="0"/>
          </a:p>
          <a:p>
            <a:pPr algn="ctr"/>
            <a:endParaRPr lang="en-US" sz="4000" b="1" dirty="0" smtClean="0">
              <a:latin typeface="Arial Black" panose="020B0A04020102020204" pitchFamily="34" charset="0"/>
            </a:endParaRPr>
          </a:p>
          <a:p>
            <a:pPr algn="ctr"/>
            <a:r>
              <a:rPr lang="en-US" sz="4000" b="1" dirty="0" smtClean="0">
                <a:latin typeface="Arial Black" panose="020B0A04020102020204" pitchFamily="34" charset="0"/>
              </a:rPr>
              <a:t>Price Change 2018</a:t>
            </a:r>
            <a:endParaRPr lang="en-US" sz="4000" b="1" dirty="0">
              <a:latin typeface="Arial Black" panose="020B0A04020102020204" pitchFamily="34" charset="0"/>
            </a:endParaRPr>
          </a:p>
          <a:p>
            <a:pPr algn="ctr"/>
            <a:endParaRPr lang="en-US" sz="4000" b="1" dirty="0">
              <a:latin typeface="Arial Black" panose="020B0A04020102020204" pitchFamily="34" charset="0"/>
            </a:endParaRPr>
          </a:p>
          <a:p>
            <a:pPr algn="ctr"/>
            <a:endParaRPr lang="en-US" b="1" dirty="0">
              <a:latin typeface="Arial Black" panose="020B0A04020102020204" pitchFamily="34" charset="0"/>
            </a:endParaRPr>
          </a:p>
          <a:p>
            <a:pPr algn="ctr"/>
            <a:endParaRPr lang="en-US" b="1" dirty="0">
              <a:latin typeface="Arial Black" panose="020B0A04020102020204" pitchFamily="34" charset="0"/>
            </a:endParaRPr>
          </a:p>
          <a:p>
            <a:pPr algn="ctr"/>
            <a:endParaRPr lang="en-US" b="1" dirty="0" smtClean="0">
              <a:solidFill>
                <a:schemeClr val="accent2"/>
              </a:solidFill>
              <a:latin typeface="Arial Black" panose="020B0A04020102020204" pitchFamily="34" charset="0"/>
            </a:endParaRPr>
          </a:p>
          <a:p>
            <a:pPr algn="ctr"/>
            <a:endParaRPr lang="en-US" dirty="0">
              <a:solidFill>
                <a:schemeClr val="accent2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b="1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October 2017</a:t>
            </a:r>
            <a:endParaRPr lang="en-US" dirty="0"/>
          </a:p>
          <a:p>
            <a:pPr algn="ctr"/>
            <a:r>
              <a:rPr lang="en-US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936668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558598"/>
              </p:ext>
            </p:extLst>
          </p:nvPr>
        </p:nvGraphicFramePr>
        <p:xfrm>
          <a:off x="499206" y="1066800"/>
          <a:ext cx="8111393" cy="52578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2545"/>
                <a:gridCol w="1080003"/>
                <a:gridCol w="1306289"/>
                <a:gridCol w="1448953"/>
                <a:gridCol w="1503603"/>
              </a:tblGrid>
              <a:tr h="741907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Marketing Mail Comm.</a:t>
                      </a:r>
                    </a:p>
                    <a:p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Auto Letters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Current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Price</a:t>
                      </a:r>
                    </a:p>
                  </a:txBody>
                  <a:tcPr marT="45726" marB="457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New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Price</a:t>
                      </a:r>
                    </a:p>
                  </a:txBody>
                  <a:tcPr marT="45726" marB="45726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$ Difference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% Difference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64487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Mixed Origin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$0.288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$0.287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-$0.001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-0.35%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64487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5-Digit Origin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$0.251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$0.251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$0.000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0.00%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64487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5-Digit DNDC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$0.225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$0.227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$0.002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0.89%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64487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5-Digit DSCF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$0.217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$0.220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$0.003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1.38%</a:t>
                      </a:r>
                      <a:endParaRPr lang="en-US" sz="1800" dirty="0"/>
                    </a:p>
                  </a:txBody>
                  <a:tcPr anchor="ctr"/>
                </a:tc>
              </a:tr>
              <a:tr h="564487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HD DSCF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$0.168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$0.172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$0.004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2.38%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64487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Saturation Origin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$0.186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$0.186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$0.000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0.00%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64487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Saturation DNDC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$0.162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$0.164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$0.002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1.23%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64487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Saturation DSCF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$0.155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$0.158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$0.003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1.94%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2" name="Right Brace 11"/>
          <p:cNvSpPr/>
          <p:nvPr/>
        </p:nvSpPr>
        <p:spPr bwMode="auto">
          <a:xfrm flipH="1">
            <a:off x="4345289" y="2578426"/>
            <a:ext cx="77638" cy="486610"/>
          </a:xfrm>
          <a:prstGeom prst="rightBrace">
            <a:avLst/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" name="Right Brace 12"/>
          <p:cNvSpPr/>
          <p:nvPr/>
        </p:nvSpPr>
        <p:spPr bwMode="auto">
          <a:xfrm flipH="1">
            <a:off x="4345289" y="3135611"/>
            <a:ext cx="77638" cy="515816"/>
          </a:xfrm>
          <a:prstGeom prst="rightBrace">
            <a:avLst/>
          </a:prstGeom>
          <a:noFill/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4" name="Right Brace 13"/>
          <p:cNvSpPr/>
          <p:nvPr/>
        </p:nvSpPr>
        <p:spPr bwMode="auto">
          <a:xfrm flipH="1">
            <a:off x="3219853" y="2587757"/>
            <a:ext cx="77638" cy="486610"/>
          </a:xfrm>
          <a:prstGeom prst="rightBrace">
            <a:avLst/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5" name="Right Brace 14"/>
          <p:cNvSpPr/>
          <p:nvPr/>
        </p:nvSpPr>
        <p:spPr bwMode="auto">
          <a:xfrm flipH="1">
            <a:off x="3219853" y="3163604"/>
            <a:ext cx="77638" cy="515816"/>
          </a:xfrm>
          <a:prstGeom prst="rightBrace">
            <a:avLst/>
          </a:prstGeom>
          <a:noFill/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84907" y="2700257"/>
            <a:ext cx="6158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00B050"/>
                </a:solidFill>
              </a:rPr>
              <a:t>$0.026</a:t>
            </a:r>
            <a:endParaRPr lang="en-US" sz="1100" dirty="0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18445" y="2685830"/>
            <a:ext cx="6158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00B050"/>
                </a:solidFill>
              </a:rPr>
              <a:t>$0.024</a:t>
            </a:r>
            <a:endParaRPr lang="en-US" sz="1100" dirty="0">
              <a:solidFill>
                <a:srgbClr val="00B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18445" y="3272045"/>
            <a:ext cx="6158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00B0F0"/>
                </a:solidFill>
              </a:rPr>
              <a:t>$0.007</a:t>
            </a:r>
            <a:endParaRPr lang="en-US" sz="1100" dirty="0">
              <a:solidFill>
                <a:srgbClr val="00B0F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84907" y="3272045"/>
            <a:ext cx="6158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00B0F0"/>
                </a:solidFill>
              </a:rPr>
              <a:t>$0.008</a:t>
            </a:r>
            <a:endParaRPr lang="en-US" sz="1100" dirty="0">
              <a:solidFill>
                <a:srgbClr val="00B0F0"/>
              </a:solidFill>
            </a:endParaRPr>
          </a:p>
        </p:txBody>
      </p:sp>
      <p:sp>
        <p:nvSpPr>
          <p:cNvPr id="21" name="Right Brace 20"/>
          <p:cNvSpPr/>
          <p:nvPr/>
        </p:nvSpPr>
        <p:spPr bwMode="auto">
          <a:xfrm flipH="1">
            <a:off x="3219853" y="4755653"/>
            <a:ext cx="77638" cy="486610"/>
          </a:xfrm>
          <a:prstGeom prst="rightBrace">
            <a:avLst/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84907" y="4849820"/>
            <a:ext cx="6158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00B050"/>
                </a:solidFill>
              </a:rPr>
              <a:t>$0.024</a:t>
            </a:r>
            <a:endParaRPr lang="en-US" sz="1100" dirty="0">
              <a:solidFill>
                <a:srgbClr val="00B050"/>
              </a:solidFill>
            </a:endParaRPr>
          </a:p>
        </p:txBody>
      </p:sp>
      <p:sp>
        <p:nvSpPr>
          <p:cNvPr id="23" name="Right Brace 22"/>
          <p:cNvSpPr/>
          <p:nvPr/>
        </p:nvSpPr>
        <p:spPr bwMode="auto">
          <a:xfrm flipH="1">
            <a:off x="3219853" y="5266183"/>
            <a:ext cx="77638" cy="515816"/>
          </a:xfrm>
          <a:prstGeom prst="rightBrace">
            <a:avLst/>
          </a:prstGeom>
          <a:noFill/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84907" y="5385257"/>
            <a:ext cx="6158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00B0F0"/>
                </a:solidFill>
              </a:rPr>
              <a:t>$0.007</a:t>
            </a:r>
            <a:endParaRPr lang="en-US" sz="1100" dirty="0">
              <a:solidFill>
                <a:srgbClr val="00B0F0"/>
              </a:solidFill>
            </a:endParaRPr>
          </a:p>
        </p:txBody>
      </p:sp>
      <p:sp>
        <p:nvSpPr>
          <p:cNvPr id="25" name="Right Brace 24"/>
          <p:cNvSpPr/>
          <p:nvPr/>
        </p:nvSpPr>
        <p:spPr bwMode="auto">
          <a:xfrm flipH="1">
            <a:off x="4345289" y="4823330"/>
            <a:ext cx="77638" cy="486610"/>
          </a:xfrm>
          <a:prstGeom prst="rightBrace">
            <a:avLst/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18445" y="4975619"/>
            <a:ext cx="6158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00B050"/>
                </a:solidFill>
              </a:rPr>
              <a:t>$0.022</a:t>
            </a:r>
            <a:endParaRPr lang="en-US" sz="1100" dirty="0">
              <a:solidFill>
                <a:srgbClr val="00B050"/>
              </a:solidFill>
            </a:endParaRPr>
          </a:p>
        </p:txBody>
      </p:sp>
      <p:sp>
        <p:nvSpPr>
          <p:cNvPr id="27" name="Right Brace 26"/>
          <p:cNvSpPr/>
          <p:nvPr/>
        </p:nvSpPr>
        <p:spPr bwMode="auto">
          <a:xfrm flipH="1">
            <a:off x="4345289" y="5382651"/>
            <a:ext cx="77638" cy="515816"/>
          </a:xfrm>
          <a:prstGeom prst="rightBrace">
            <a:avLst/>
          </a:prstGeom>
          <a:noFill/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18445" y="5516062"/>
            <a:ext cx="6158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00B0F0"/>
                </a:solidFill>
              </a:rPr>
              <a:t>$0.006</a:t>
            </a:r>
            <a:endParaRPr lang="en-US" sz="1100" dirty="0">
              <a:solidFill>
                <a:srgbClr val="00B0F0"/>
              </a:solidFill>
            </a:endParaRPr>
          </a:p>
        </p:txBody>
      </p:sp>
      <p:sp>
        <p:nvSpPr>
          <p:cNvPr id="31" name="Slide Number Placeholder 9"/>
          <p:cNvSpPr>
            <a:spLocks noGrp="1"/>
          </p:cNvSpPr>
          <p:nvPr>
            <p:ph type="sldNum" sz="quarter" idx="4294967295"/>
          </p:nvPr>
        </p:nvSpPr>
        <p:spPr>
          <a:xfrm>
            <a:off x="6553200" y="6477000"/>
            <a:ext cx="2438400" cy="228600"/>
          </a:xfrm>
          <a:prstGeom prst="rect">
            <a:avLst/>
          </a:prstGeom>
        </p:spPr>
        <p:txBody>
          <a:bodyPr/>
          <a:lstStyle/>
          <a:p>
            <a:fld id="{AC8C5E80-BC7E-4B67-BBB4-E8B43F4E9F72}" type="slidenum">
              <a:rPr lang="en-US" altLang="en-US" sz="1000" smtClean="0"/>
              <a:pPr/>
              <a:t>10</a:t>
            </a:fld>
            <a:endParaRPr lang="en-US" altLang="en-US" sz="1000" dirty="0"/>
          </a:p>
        </p:txBody>
      </p:sp>
      <p:sp>
        <p:nvSpPr>
          <p:cNvPr id="29" name="TextBox 28"/>
          <p:cNvSpPr txBox="1"/>
          <p:nvPr/>
        </p:nvSpPr>
        <p:spPr>
          <a:xfrm>
            <a:off x="5582567" y="359010"/>
            <a:ext cx="3382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bg1"/>
                </a:solidFill>
              </a:rPr>
              <a:t>2018 Price Change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91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68430"/>
              </p:ext>
            </p:extLst>
          </p:nvPr>
        </p:nvGraphicFramePr>
        <p:xfrm>
          <a:off x="499206" y="1066800"/>
          <a:ext cx="8111393" cy="5257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8248"/>
                <a:gridCol w="984300"/>
                <a:gridCol w="1306289"/>
                <a:gridCol w="1448953"/>
                <a:gridCol w="1503603"/>
              </a:tblGrid>
              <a:tr h="74190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Marketing Mail Nonprofit</a:t>
                      </a:r>
                    </a:p>
                    <a:p>
                      <a:pPr algn="ctr"/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Auto Letters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Current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Price</a:t>
                      </a:r>
                    </a:p>
                  </a:txBody>
                  <a:tcPr marT="45726" marB="457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New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Price</a:t>
                      </a:r>
                    </a:p>
                  </a:txBody>
                  <a:tcPr marT="45726" marB="45726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$ Difference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% Difference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64487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Mixed Origin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$0.171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$0.172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$0.001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0.58%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64487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5-Digit Origin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$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0.134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$0.136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$0.002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1.49%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64487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5-Digit DNDC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$0.108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$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0.112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$0.004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3.70%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64487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5-Digit DSCF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$0.100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$0.105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$0.005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5.00%</a:t>
                      </a:r>
                      <a:endParaRPr lang="en-US" sz="1800" dirty="0"/>
                    </a:p>
                  </a:txBody>
                  <a:tcPr anchor="ctr"/>
                </a:tc>
              </a:tr>
              <a:tr h="564487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HD DSCF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$0.087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$0.090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$0.003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3.45%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64487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Saturation Origin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$0.111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$0.111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$0.000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0.00%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64487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Saturation DNDC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$0.087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$0.089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$0.002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2.30%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64487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Saturation DSCF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$0.080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$0.083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$0.003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3.75%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2" name="Right Brace 11"/>
          <p:cNvSpPr/>
          <p:nvPr/>
        </p:nvSpPr>
        <p:spPr bwMode="auto">
          <a:xfrm flipH="1">
            <a:off x="4406770" y="2578426"/>
            <a:ext cx="77638" cy="486610"/>
          </a:xfrm>
          <a:prstGeom prst="rightBrace">
            <a:avLst/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" name="Right Brace 12"/>
          <p:cNvSpPr/>
          <p:nvPr/>
        </p:nvSpPr>
        <p:spPr bwMode="auto">
          <a:xfrm flipH="1">
            <a:off x="4418162" y="3200400"/>
            <a:ext cx="77638" cy="515816"/>
          </a:xfrm>
          <a:prstGeom prst="rightBrace">
            <a:avLst/>
          </a:prstGeom>
          <a:noFill/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4" name="Right Brace 13"/>
          <p:cNvSpPr/>
          <p:nvPr/>
        </p:nvSpPr>
        <p:spPr bwMode="auto">
          <a:xfrm flipH="1">
            <a:off x="3219853" y="2587757"/>
            <a:ext cx="77638" cy="486610"/>
          </a:xfrm>
          <a:prstGeom prst="rightBrace">
            <a:avLst/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5" name="Right Brace 14"/>
          <p:cNvSpPr/>
          <p:nvPr/>
        </p:nvSpPr>
        <p:spPr bwMode="auto">
          <a:xfrm flipH="1">
            <a:off x="3219853" y="3228393"/>
            <a:ext cx="77638" cy="515816"/>
          </a:xfrm>
          <a:prstGeom prst="rightBrace">
            <a:avLst/>
          </a:prstGeom>
          <a:noFill/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90800" y="2700257"/>
            <a:ext cx="6158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00B050"/>
                </a:solidFill>
              </a:rPr>
              <a:t>$0.026</a:t>
            </a:r>
            <a:endParaRPr lang="en-US" sz="1100" dirty="0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18445" y="2685830"/>
            <a:ext cx="6158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00B050"/>
                </a:solidFill>
              </a:rPr>
              <a:t>$0.024</a:t>
            </a:r>
            <a:endParaRPr lang="en-US" sz="1100" dirty="0">
              <a:solidFill>
                <a:srgbClr val="00B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10000" y="3336834"/>
            <a:ext cx="6158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00B0F0"/>
                </a:solidFill>
              </a:rPr>
              <a:t>$0.007</a:t>
            </a:r>
            <a:endParaRPr lang="en-US" sz="1100" dirty="0">
              <a:solidFill>
                <a:srgbClr val="00B0F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90800" y="3336834"/>
            <a:ext cx="6158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00B0F0"/>
                </a:solidFill>
              </a:rPr>
              <a:t>$0.008</a:t>
            </a:r>
            <a:endParaRPr lang="en-US" sz="1100" dirty="0">
              <a:solidFill>
                <a:srgbClr val="00B0F0"/>
              </a:solidFill>
            </a:endParaRPr>
          </a:p>
        </p:txBody>
      </p:sp>
      <p:sp>
        <p:nvSpPr>
          <p:cNvPr id="21" name="Right Brace 20"/>
          <p:cNvSpPr/>
          <p:nvPr/>
        </p:nvSpPr>
        <p:spPr bwMode="auto">
          <a:xfrm flipH="1">
            <a:off x="3219853" y="4879919"/>
            <a:ext cx="77638" cy="486610"/>
          </a:xfrm>
          <a:prstGeom prst="rightBrace">
            <a:avLst/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07666" y="4992419"/>
            <a:ext cx="6158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00B050"/>
                </a:solidFill>
              </a:rPr>
              <a:t>$0.024</a:t>
            </a:r>
            <a:endParaRPr lang="en-US" sz="1100" dirty="0">
              <a:solidFill>
                <a:srgbClr val="00B050"/>
              </a:solidFill>
            </a:endParaRPr>
          </a:p>
        </p:txBody>
      </p:sp>
      <p:sp>
        <p:nvSpPr>
          <p:cNvPr id="23" name="Right Brace 22"/>
          <p:cNvSpPr/>
          <p:nvPr/>
        </p:nvSpPr>
        <p:spPr bwMode="auto">
          <a:xfrm flipH="1">
            <a:off x="3223540" y="5569381"/>
            <a:ext cx="77638" cy="515816"/>
          </a:xfrm>
          <a:prstGeom prst="rightBrace">
            <a:avLst/>
          </a:prstGeom>
          <a:noFill/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90800" y="5677663"/>
            <a:ext cx="6158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00B0F0"/>
                </a:solidFill>
              </a:rPr>
              <a:t>$0.007</a:t>
            </a:r>
            <a:endParaRPr lang="en-US" sz="1100" dirty="0">
              <a:solidFill>
                <a:srgbClr val="00B0F0"/>
              </a:solidFill>
            </a:endParaRPr>
          </a:p>
        </p:txBody>
      </p:sp>
      <p:sp>
        <p:nvSpPr>
          <p:cNvPr id="25" name="Right Brace 24"/>
          <p:cNvSpPr/>
          <p:nvPr/>
        </p:nvSpPr>
        <p:spPr bwMode="auto">
          <a:xfrm flipH="1">
            <a:off x="4406770" y="4921139"/>
            <a:ext cx="77638" cy="486610"/>
          </a:xfrm>
          <a:prstGeom prst="rightBrace">
            <a:avLst/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18445" y="5013778"/>
            <a:ext cx="6158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00B050"/>
                </a:solidFill>
              </a:rPr>
              <a:t>$0.022</a:t>
            </a:r>
            <a:endParaRPr lang="en-US" sz="1100" dirty="0">
              <a:solidFill>
                <a:srgbClr val="00B050"/>
              </a:solidFill>
            </a:endParaRPr>
          </a:p>
        </p:txBody>
      </p:sp>
      <p:sp>
        <p:nvSpPr>
          <p:cNvPr id="27" name="Right Brace 26"/>
          <p:cNvSpPr/>
          <p:nvPr/>
        </p:nvSpPr>
        <p:spPr bwMode="auto">
          <a:xfrm flipH="1">
            <a:off x="4387055" y="5594126"/>
            <a:ext cx="77638" cy="515816"/>
          </a:xfrm>
          <a:prstGeom prst="rightBrace">
            <a:avLst/>
          </a:prstGeom>
          <a:noFill/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48819" y="5756013"/>
            <a:ext cx="6158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00B0F0"/>
                </a:solidFill>
              </a:rPr>
              <a:t>$0.006</a:t>
            </a:r>
            <a:endParaRPr lang="en-US" sz="1100" dirty="0">
              <a:solidFill>
                <a:srgbClr val="00B0F0"/>
              </a:solidFill>
            </a:endParaRPr>
          </a:p>
        </p:txBody>
      </p:sp>
      <p:sp>
        <p:nvSpPr>
          <p:cNvPr id="31" name="Slide Number Placeholder 9"/>
          <p:cNvSpPr>
            <a:spLocks noGrp="1"/>
          </p:cNvSpPr>
          <p:nvPr>
            <p:ph type="sldNum" sz="quarter" idx="4294967295"/>
          </p:nvPr>
        </p:nvSpPr>
        <p:spPr>
          <a:xfrm>
            <a:off x="6553200" y="6477000"/>
            <a:ext cx="2438400" cy="228600"/>
          </a:xfrm>
          <a:prstGeom prst="rect">
            <a:avLst/>
          </a:prstGeom>
        </p:spPr>
        <p:txBody>
          <a:bodyPr/>
          <a:lstStyle/>
          <a:p>
            <a:fld id="{AC8C5E80-BC7E-4B67-BBB4-E8B43F4E9F72}" type="slidenum">
              <a:rPr lang="en-US" altLang="en-US" sz="1000" smtClean="0"/>
              <a:pPr/>
              <a:t>11</a:t>
            </a:fld>
            <a:endParaRPr lang="en-US" altLang="en-US" sz="1000" dirty="0"/>
          </a:p>
        </p:txBody>
      </p:sp>
      <p:sp>
        <p:nvSpPr>
          <p:cNvPr id="29" name="TextBox 28"/>
          <p:cNvSpPr txBox="1"/>
          <p:nvPr/>
        </p:nvSpPr>
        <p:spPr>
          <a:xfrm>
            <a:off x="5608943" y="359010"/>
            <a:ext cx="3382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bg1"/>
                </a:solidFill>
              </a:rPr>
              <a:t>2018 Price Change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99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090000"/>
              </p:ext>
            </p:extLst>
          </p:nvPr>
        </p:nvGraphicFramePr>
        <p:xfrm>
          <a:off x="533400" y="1066800"/>
          <a:ext cx="8077200" cy="5257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4448"/>
                <a:gridCol w="1275622"/>
                <a:gridCol w="1224328"/>
                <a:gridCol w="1318772"/>
                <a:gridCol w="1444030"/>
              </a:tblGrid>
              <a:tr h="83834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Marketing Mail Comm.</a:t>
                      </a:r>
                    </a:p>
                    <a:p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Auto Flats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Current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Price</a:t>
                      </a:r>
                    </a:p>
                  </a:txBody>
                  <a:tcPr marT="45726" marB="457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New Price</a:t>
                      </a:r>
                    </a:p>
                  </a:txBody>
                  <a:tcPr marT="45726" marB="45726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$ Difference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% Difference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524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5-Digit DSCF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$0.335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$0.340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$0.005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1.49%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552432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C-R Basic</a:t>
                      </a:r>
                      <a:r>
                        <a:rPr lang="en-US" sz="1400" b="1" baseline="0" dirty="0" smtClean="0"/>
                        <a:t> DSCF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$0.252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$0.257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$0.005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1.98%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552432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Pure C-R DSCF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$0.232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$0.238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$0.006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2.59%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52432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Pure C-R DDU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$0.221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$0.227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$0.006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2.71%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52432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HD DSCF (125 pieces)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$0.194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$0.194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$0.000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0.00%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52432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HD+ DSCF (300 pieces)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$0.174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$0.173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-$0.001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-0.57%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52432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Saturation DSCF (90%)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$0.164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$0.165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$0.001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0.61%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52432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Saturation DDU (90%)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$0.155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$0.156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$0.001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0.65%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1" name="Right Brace 20"/>
          <p:cNvSpPr/>
          <p:nvPr/>
        </p:nvSpPr>
        <p:spPr bwMode="auto">
          <a:xfrm>
            <a:off x="4343400" y="2766188"/>
            <a:ext cx="97383" cy="434212"/>
          </a:xfrm>
          <a:prstGeom prst="rightBrac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09019" y="2833184"/>
            <a:ext cx="6158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$0.020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23" name="Right Brace 22"/>
          <p:cNvSpPr/>
          <p:nvPr/>
        </p:nvSpPr>
        <p:spPr bwMode="auto">
          <a:xfrm flipH="1">
            <a:off x="4698381" y="3339801"/>
            <a:ext cx="132364" cy="470199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91000" y="3444095"/>
            <a:ext cx="6158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000000"/>
                </a:solidFill>
              </a:rPr>
              <a:t>$0.011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28" name="Right Brace 27"/>
          <p:cNvSpPr/>
          <p:nvPr/>
        </p:nvSpPr>
        <p:spPr bwMode="auto">
          <a:xfrm flipH="1">
            <a:off x="3472091" y="3339801"/>
            <a:ext cx="94642" cy="470199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895600" y="3462524"/>
            <a:ext cx="6158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000000"/>
                </a:solidFill>
              </a:rPr>
              <a:t>$0.011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30" name="Right Brace 29"/>
          <p:cNvSpPr/>
          <p:nvPr/>
        </p:nvSpPr>
        <p:spPr bwMode="auto">
          <a:xfrm>
            <a:off x="5694180" y="2193254"/>
            <a:ext cx="45719" cy="473746"/>
          </a:xfrm>
          <a:prstGeom prst="rightBrace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70C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726106" y="2296895"/>
            <a:ext cx="6158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0070C0"/>
                </a:solidFill>
              </a:rPr>
              <a:t>$0.083</a:t>
            </a:r>
          </a:p>
        </p:txBody>
      </p:sp>
      <p:sp>
        <p:nvSpPr>
          <p:cNvPr id="32" name="Right Brace 31"/>
          <p:cNvSpPr/>
          <p:nvPr/>
        </p:nvSpPr>
        <p:spPr bwMode="auto">
          <a:xfrm>
            <a:off x="5685229" y="2785733"/>
            <a:ext cx="81753" cy="414667"/>
          </a:xfrm>
          <a:prstGeom prst="rightBrac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739899" y="2872034"/>
            <a:ext cx="6158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$0.019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15" name="Right Brace 14"/>
          <p:cNvSpPr/>
          <p:nvPr/>
        </p:nvSpPr>
        <p:spPr bwMode="auto">
          <a:xfrm>
            <a:off x="4395064" y="2133600"/>
            <a:ext cx="45719" cy="473746"/>
          </a:xfrm>
          <a:prstGeom prst="rightBrace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48901" y="2269912"/>
            <a:ext cx="6759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0070C0"/>
                </a:solidFill>
              </a:rPr>
              <a:t>$0.083</a:t>
            </a:r>
          </a:p>
          <a:p>
            <a:endParaRPr lang="en-US" sz="1100" dirty="0" smtClean="0">
              <a:solidFill>
                <a:srgbClr val="0070C0"/>
              </a:solidFill>
            </a:endParaRPr>
          </a:p>
        </p:txBody>
      </p:sp>
      <p:sp>
        <p:nvSpPr>
          <p:cNvPr id="19" name="Slide Number Placeholder 9"/>
          <p:cNvSpPr>
            <a:spLocks noGrp="1"/>
          </p:cNvSpPr>
          <p:nvPr>
            <p:ph type="sldNum" sz="quarter" idx="4294967295"/>
          </p:nvPr>
        </p:nvSpPr>
        <p:spPr>
          <a:xfrm>
            <a:off x="6553200" y="6477000"/>
            <a:ext cx="2438400" cy="228600"/>
          </a:xfrm>
          <a:prstGeom prst="rect">
            <a:avLst/>
          </a:prstGeom>
        </p:spPr>
        <p:txBody>
          <a:bodyPr/>
          <a:lstStyle/>
          <a:p>
            <a:fld id="{AC8C5E80-BC7E-4B67-BBB4-E8B43F4E9F72}" type="slidenum">
              <a:rPr lang="en-US" altLang="en-US" sz="1000" smtClean="0"/>
              <a:pPr/>
              <a:t>12</a:t>
            </a:fld>
            <a:endParaRPr lang="en-US" altLang="en-US" sz="1000" dirty="0"/>
          </a:p>
        </p:txBody>
      </p:sp>
      <p:sp>
        <p:nvSpPr>
          <p:cNvPr id="18" name="TextBox 17"/>
          <p:cNvSpPr txBox="1"/>
          <p:nvPr/>
        </p:nvSpPr>
        <p:spPr>
          <a:xfrm>
            <a:off x="5591359" y="359010"/>
            <a:ext cx="3382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bg1"/>
                </a:solidFill>
              </a:rPr>
              <a:t>2018 Price Change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67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4751446"/>
              </p:ext>
            </p:extLst>
          </p:nvPr>
        </p:nvGraphicFramePr>
        <p:xfrm>
          <a:off x="511637" y="1066800"/>
          <a:ext cx="8098964" cy="510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0883"/>
                <a:gridCol w="1346661"/>
                <a:gridCol w="1213107"/>
                <a:gridCol w="1357195"/>
                <a:gridCol w="1221118"/>
              </a:tblGrid>
              <a:tr h="86168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Mark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eting Mail Pound-Rate Commercial Flats</a:t>
                      </a:r>
                    </a:p>
                    <a:p>
                      <a:pPr algn="ctr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Rev/Pc – 8 oz. Auto Flats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Current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Rev/Pc*</a:t>
                      </a:r>
                    </a:p>
                  </a:txBody>
                  <a:tcPr marT="45726" marB="457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New Rev/Pc*</a:t>
                      </a:r>
                    </a:p>
                  </a:txBody>
                  <a:tcPr marT="45726" marB="45726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$</a:t>
                      </a:r>
                    </a:p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Difference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Difference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830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5-Digit DSCF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$0.508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$0.511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$0.003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0.59%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631295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C-R Basic</a:t>
                      </a:r>
                      <a:r>
                        <a:rPr lang="en-US" sz="1600" b="1" baseline="0" dirty="0" smtClean="0"/>
                        <a:t> DSCF 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$0.394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$0.393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-$0.001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-0.25%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567814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Pure C-R DSCF 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$0.374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$0.374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$0.000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0.00%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567814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Pure C-R DDU 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$0.352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$0.352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$0.000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>
                          <a:solidFill>
                            <a:schemeClr val="tx1"/>
                          </a:solidFill>
                        </a:rPr>
                        <a:t>0.00%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451118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HD DSCF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$0.294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$0.293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-$0.001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-0.34%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493148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HD+ DSCF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$0.274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$0.272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-$0.002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-0.73%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48168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Saturation DSCF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$0.264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$0.264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$0.000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0.00%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567814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Saturation DDU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$0.246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$0.246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$0.000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0.00%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35436" y="6172200"/>
            <a:ext cx="7565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/>
              <a:t>*</a:t>
            </a:r>
            <a:r>
              <a:rPr lang="en-US" b="0" dirty="0" smtClean="0">
                <a:solidFill>
                  <a:schemeClr val="tx1"/>
                </a:solidFill>
              </a:rPr>
              <a:t>Current and New Revenue per piece rounded to 3 decimal points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4294967295"/>
          </p:nvPr>
        </p:nvSpPr>
        <p:spPr>
          <a:xfrm>
            <a:off x="6553200" y="6477000"/>
            <a:ext cx="2438400" cy="228600"/>
          </a:xfrm>
          <a:prstGeom prst="rect">
            <a:avLst/>
          </a:prstGeom>
        </p:spPr>
        <p:txBody>
          <a:bodyPr/>
          <a:lstStyle/>
          <a:p>
            <a:fld id="{AC8C5E80-BC7E-4B67-BBB4-E8B43F4E9F72}" type="slidenum">
              <a:rPr lang="en-US" altLang="en-US" sz="1000" smtClean="0"/>
              <a:pPr/>
              <a:t>13</a:t>
            </a:fld>
            <a:endParaRPr lang="en-US" altLang="en-US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5582567" y="350218"/>
            <a:ext cx="3382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bg1"/>
                </a:solidFill>
              </a:rPr>
              <a:t>2018 Price Change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69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9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9pPr>
          </a:lstStyle>
          <a:p>
            <a:fld id="{F4BEE089-D362-4F1F-BDA3-D0FBA80DE54E}" type="slidenum">
              <a:rPr lang="en-US" sz="1000" smtClean="0">
                <a:solidFill>
                  <a:srgbClr val="989A99"/>
                </a:solidFill>
              </a:rPr>
              <a:pPr/>
              <a:t>14</a:t>
            </a:fld>
            <a:endParaRPr lang="en-US" sz="1000" smtClean="0">
              <a:solidFill>
                <a:srgbClr val="989A99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0026734"/>
              </p:ext>
            </p:extLst>
          </p:nvPr>
        </p:nvGraphicFramePr>
        <p:xfrm>
          <a:off x="498267" y="1322041"/>
          <a:ext cx="8363338" cy="1977215"/>
        </p:xfrm>
        <a:graphic>
          <a:graphicData uri="http://schemas.openxmlformats.org/drawingml/2006/table">
            <a:tbl>
              <a:tblPr/>
              <a:tblGrid>
                <a:gridCol w="5749950"/>
                <a:gridCol w="2613388"/>
              </a:tblGrid>
              <a:tr h="8648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Periodicals</a:t>
                      </a:r>
                    </a:p>
                  </a:txBody>
                  <a:tcPr marL="91438" marR="91438" marT="45717" marB="457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CPI Percent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Change</a:t>
                      </a:r>
                    </a:p>
                  </a:txBody>
                  <a:tcPr marL="91438" marR="91438" marT="45717" marB="457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56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Outside County</a:t>
                      </a:r>
                    </a:p>
                  </a:txBody>
                  <a:tcPr marL="91438" marR="91438" marT="45717" marB="457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1.93%</a:t>
                      </a:r>
                    </a:p>
                  </a:txBody>
                  <a:tcPr marL="91438" marR="91438" marT="45717" marB="457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</a:tr>
              <a:tr h="556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Inside County</a:t>
                      </a:r>
                    </a:p>
                  </a:txBody>
                  <a:tcPr marL="91438" marR="91438" marT="45717" marB="457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1.84%</a:t>
                      </a:r>
                    </a:p>
                  </a:txBody>
                  <a:tcPr marL="91438" marR="91438" marT="45717" marB="457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7736" y="3560175"/>
            <a:ext cx="874626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US" b="0" dirty="0" smtClean="0">
                <a:solidFill>
                  <a:schemeClr val="tx1"/>
                </a:solidFill>
              </a:rPr>
              <a:t>The majority of the large circulation </a:t>
            </a:r>
            <a:r>
              <a:rPr lang="en-US" b="0" dirty="0">
                <a:solidFill>
                  <a:schemeClr val="tx1"/>
                </a:solidFill>
              </a:rPr>
              <a:t>publications will pay </a:t>
            </a:r>
            <a:r>
              <a:rPr lang="en-US" b="0" dirty="0" smtClean="0">
                <a:solidFill>
                  <a:schemeClr val="tx1"/>
                </a:solidFill>
              </a:rPr>
              <a:t>between 1.0 and 1.9 </a:t>
            </a:r>
            <a:r>
              <a:rPr lang="en-US" b="0" dirty="0">
                <a:solidFill>
                  <a:schemeClr val="tx1"/>
                </a:solidFill>
              </a:rPr>
              <a:t>percent </a:t>
            </a:r>
            <a:r>
              <a:rPr lang="en-US" b="0" dirty="0" smtClean="0">
                <a:solidFill>
                  <a:schemeClr val="tx1"/>
                </a:solidFill>
              </a:rPr>
              <a:t>more  </a:t>
            </a:r>
            <a:r>
              <a:rPr lang="en-US" b="0" dirty="0">
                <a:solidFill>
                  <a:schemeClr val="tx1"/>
                </a:solidFill>
              </a:rPr>
              <a:t>in postage </a:t>
            </a:r>
            <a:r>
              <a:rPr lang="en-US" b="0" dirty="0" smtClean="0">
                <a:solidFill>
                  <a:schemeClr val="tx1"/>
                </a:solidFill>
              </a:rPr>
              <a:t>from this </a:t>
            </a:r>
            <a:r>
              <a:rPr lang="en-US" b="0" dirty="0">
                <a:solidFill>
                  <a:schemeClr val="tx1"/>
                </a:solidFill>
              </a:rPr>
              <a:t>price change.  </a:t>
            </a:r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Ø"/>
            </a:pPr>
            <a:endParaRPr lang="en-US" b="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US" b="0" dirty="0" smtClean="0">
                <a:solidFill>
                  <a:schemeClr val="tx1"/>
                </a:solidFill>
              </a:rPr>
              <a:t>On average, heavier weight </a:t>
            </a:r>
            <a:r>
              <a:rPr lang="en-US" b="0" dirty="0">
                <a:solidFill>
                  <a:schemeClr val="tx1"/>
                </a:solidFill>
              </a:rPr>
              <a:t>mailers will also see their postage </a:t>
            </a:r>
            <a:r>
              <a:rPr lang="en-US" b="0" dirty="0" smtClean="0">
                <a:solidFill>
                  <a:schemeClr val="tx1"/>
                </a:solidFill>
              </a:rPr>
              <a:t>increase by less than CPI.  </a:t>
            </a:r>
            <a:endParaRPr lang="en-US" b="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Ø"/>
            </a:pPr>
            <a:endParaRPr lang="en-US" b="0" dirty="0" smtClean="0">
              <a:solidFill>
                <a:schemeClr val="tx1"/>
              </a:solidFill>
            </a:endParaRPr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US" b="0" dirty="0" smtClean="0">
                <a:solidFill>
                  <a:schemeClr val="tx1"/>
                </a:solidFill>
              </a:rPr>
              <a:t>On average, large Nonprofit </a:t>
            </a:r>
            <a:r>
              <a:rPr lang="en-US" b="0" dirty="0">
                <a:solidFill>
                  <a:schemeClr val="tx1"/>
                </a:solidFill>
              </a:rPr>
              <a:t>mailers will see changes in their prices from </a:t>
            </a:r>
            <a:r>
              <a:rPr lang="en-US" b="0" dirty="0" smtClean="0">
                <a:solidFill>
                  <a:schemeClr val="tx1"/>
                </a:solidFill>
              </a:rPr>
              <a:t>1.3 </a:t>
            </a:r>
            <a:r>
              <a:rPr lang="en-US" b="0" dirty="0">
                <a:solidFill>
                  <a:schemeClr val="tx1"/>
                </a:solidFill>
              </a:rPr>
              <a:t>percent increases to declines of </a:t>
            </a:r>
            <a:r>
              <a:rPr lang="en-US" b="0" dirty="0" smtClean="0">
                <a:solidFill>
                  <a:schemeClr val="tx1"/>
                </a:solidFill>
              </a:rPr>
              <a:t>1.4 </a:t>
            </a:r>
            <a:r>
              <a:rPr lang="en-US" b="0" dirty="0">
                <a:solidFill>
                  <a:schemeClr val="tx1"/>
                </a:solidFill>
              </a:rPr>
              <a:t>percent.  </a:t>
            </a:r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Ø"/>
            </a:pPr>
            <a:endParaRPr lang="en-US" b="0" dirty="0" smtClean="0">
              <a:solidFill>
                <a:schemeClr val="tx1"/>
              </a:solidFill>
            </a:endParaRPr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US" b="0" dirty="0" smtClean="0">
                <a:solidFill>
                  <a:schemeClr val="tx1"/>
                </a:solidFill>
              </a:rPr>
              <a:t>On average, smaller, low circulation publications (less </a:t>
            </a:r>
            <a:r>
              <a:rPr lang="en-US" b="0" dirty="0">
                <a:solidFill>
                  <a:schemeClr val="tx1"/>
                </a:solidFill>
              </a:rPr>
              <a:t>than 150 thousand per issue) will see above average increases due to small </a:t>
            </a:r>
            <a:r>
              <a:rPr lang="en-US" b="0" dirty="0" smtClean="0">
                <a:solidFill>
                  <a:schemeClr val="tx1"/>
                </a:solidFill>
              </a:rPr>
              <a:t>circulation, lighter </a:t>
            </a:r>
            <a:r>
              <a:rPr lang="en-US" b="0" dirty="0">
                <a:solidFill>
                  <a:schemeClr val="tx1"/>
                </a:solidFill>
              </a:rPr>
              <a:t>weight </a:t>
            </a:r>
            <a:r>
              <a:rPr lang="en-US" b="0" dirty="0" smtClean="0">
                <a:solidFill>
                  <a:schemeClr val="tx1"/>
                </a:solidFill>
              </a:rPr>
              <a:t>pieces and a higher percentage of non-</a:t>
            </a:r>
            <a:r>
              <a:rPr lang="en-US" b="0" dirty="0" err="1" smtClean="0">
                <a:solidFill>
                  <a:schemeClr val="tx1"/>
                </a:solidFill>
              </a:rPr>
              <a:t>machinable</a:t>
            </a:r>
            <a:r>
              <a:rPr lang="en-US" b="0" dirty="0" smtClean="0">
                <a:solidFill>
                  <a:schemeClr val="tx1"/>
                </a:solidFill>
              </a:rPr>
              <a:t> pieces.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82567" y="350218"/>
            <a:ext cx="3382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bg1"/>
                </a:solidFill>
              </a:rPr>
              <a:t>2018 Price Change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25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9pPr>
          </a:lstStyle>
          <a:p>
            <a:fld id="{DD977BB3-CEA7-4651-9F4D-89F887CC9FC8}" type="slidenum">
              <a:rPr lang="en-US" sz="1000" smtClean="0">
                <a:solidFill>
                  <a:srgbClr val="989A99"/>
                </a:solidFill>
              </a:rPr>
              <a:pPr/>
              <a:t>15</a:t>
            </a:fld>
            <a:endParaRPr lang="en-US" sz="1000" smtClean="0">
              <a:solidFill>
                <a:srgbClr val="989A99"/>
              </a:solidFill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295506" y="1067010"/>
            <a:ext cx="8636000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Package </a:t>
            </a:r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Services - </a:t>
            </a:r>
            <a:r>
              <a:rPr lang="en-US" sz="3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~2.0% overall </a:t>
            </a:r>
            <a:r>
              <a:rPr lang="en-US" sz="32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</a:t>
            </a:r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3379" name="Group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4391756"/>
              </p:ext>
            </p:extLst>
          </p:nvPr>
        </p:nvGraphicFramePr>
        <p:xfrm>
          <a:off x="547067" y="1494678"/>
          <a:ext cx="8031163" cy="5004904"/>
        </p:xfrm>
        <a:graphic>
          <a:graphicData uri="http://schemas.openxmlformats.org/drawingml/2006/table">
            <a:tbl>
              <a:tblPr/>
              <a:tblGrid>
                <a:gridCol w="4766136"/>
                <a:gridCol w="3265027"/>
              </a:tblGrid>
              <a:tr h="6224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Product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CPI Percent Change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Media Mail/Library Mail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1.99%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36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Alaska Bypass</a:t>
                      </a:r>
                      <a:endParaRPr kumimoji="0" lang="en-US" sz="16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1.31%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Bound Printed Matter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	Flats- Overall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2.09%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Origin – Carrier Route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-1.98%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DSCF – Carrier Route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3.83%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DDU – Carrier Route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6.35%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	Parcels - Overall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1.92%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Origin - Basic Presort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-3.04%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DSCF - Basic Presort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2.33%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DDU - Basic Presort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4.66%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95505" y="6567100"/>
            <a:ext cx="84264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Note:  Will allow co-mail up to 24 ounces with existing Periodical and Marketing Mail co-mail pools.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91359" y="350218"/>
            <a:ext cx="3382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bg1"/>
                </a:solidFill>
              </a:rPr>
              <a:t>2018 Price Change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4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rgbClr val="000066"/>
                </a:solidFill>
                <a:latin typeface="Arial" pitchFamily="34" charset="0"/>
              </a:defRPr>
            </a:lvl1pPr>
            <a:lvl2pPr marL="742950" indent="-285750">
              <a:defRPr sz="1600" b="1">
                <a:solidFill>
                  <a:srgbClr val="000066"/>
                </a:solidFill>
                <a:latin typeface="Arial" pitchFamily="34" charset="0"/>
              </a:defRPr>
            </a:lvl2pPr>
            <a:lvl3pPr marL="1143000" indent="-228600">
              <a:defRPr sz="1600" b="1">
                <a:solidFill>
                  <a:srgbClr val="000066"/>
                </a:solidFill>
                <a:latin typeface="Arial" pitchFamily="34" charset="0"/>
              </a:defRPr>
            </a:lvl3pPr>
            <a:lvl4pPr marL="1600200" indent="-228600">
              <a:defRPr sz="1600" b="1">
                <a:solidFill>
                  <a:srgbClr val="000066"/>
                </a:solidFill>
                <a:latin typeface="Arial" pitchFamily="34" charset="0"/>
              </a:defRPr>
            </a:lvl4pPr>
            <a:lvl5pPr marL="2057400" indent="-228600">
              <a:defRPr sz="1600" b="1">
                <a:solidFill>
                  <a:srgbClr val="000066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fld id="{F0795597-3F15-485A-AA5C-3E3C18847CCD}" type="slidenum">
              <a:rPr lang="en-US" sz="1000" smtClean="0">
                <a:solidFill>
                  <a:srgbClr val="989A99"/>
                </a:solidFill>
                <a:ea typeface="ヒラギノ角ゴ Pro W3"/>
                <a:cs typeface="ヒラギノ角ゴ Pro W3"/>
              </a:rPr>
              <a:pPr/>
              <a:t>16</a:t>
            </a:fld>
            <a:endParaRPr lang="en-US" sz="1000" smtClean="0">
              <a:solidFill>
                <a:srgbClr val="989A99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113666" name="Rectangle 2"/>
          <p:cNvSpPr>
            <a:spLocks noChangeArrowheads="1"/>
          </p:cNvSpPr>
          <p:nvPr/>
        </p:nvSpPr>
        <p:spPr bwMode="auto">
          <a:xfrm>
            <a:off x="306922" y="1103539"/>
            <a:ext cx="8636000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Extra </a:t>
            </a:r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Services - </a:t>
            </a:r>
            <a:r>
              <a:rPr lang="en-US" sz="3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~2.0% overall </a:t>
            </a:r>
            <a:r>
              <a:rPr lang="en-US" sz="32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</a:t>
            </a:r>
            <a:endParaRPr lang="en-US" sz="3200" b="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4382" name="Group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950089"/>
              </p:ext>
            </p:extLst>
          </p:nvPr>
        </p:nvGraphicFramePr>
        <p:xfrm>
          <a:off x="412861" y="2219437"/>
          <a:ext cx="8140389" cy="2452353"/>
        </p:xfrm>
        <a:graphic>
          <a:graphicData uri="http://schemas.openxmlformats.org/drawingml/2006/table">
            <a:tbl>
              <a:tblPr/>
              <a:tblGrid>
                <a:gridCol w="4568235"/>
                <a:gridCol w="3572154"/>
              </a:tblGrid>
              <a:tr h="5314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Product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CPI Percent Change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889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PO Boxes™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1.9%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1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Certified Mail</a:t>
                      </a:r>
                      <a:r>
                        <a:rPr kumimoji="0" lang="en-US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®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3.0%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Return Receipt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0.7%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13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All Other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1.7%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573775" y="350218"/>
            <a:ext cx="3382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bg1"/>
                </a:solidFill>
              </a:rPr>
              <a:t>2018 Price Change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55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279031"/>
              </p:ext>
            </p:extLst>
          </p:nvPr>
        </p:nvGraphicFramePr>
        <p:xfrm>
          <a:off x="363507" y="1058000"/>
          <a:ext cx="8384839" cy="51173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19708"/>
                <a:gridCol w="2365131"/>
              </a:tblGrid>
              <a:tr h="594946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Competitive Prices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Jan. 2018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992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Products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% Change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641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Priority Mail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3.9%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641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Priority Mail Express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3.9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641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Parcel Select Heavyweight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4.9%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64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Parcel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Select Lightweight </a:t>
                      </a:r>
                      <a:r>
                        <a:rPr lang="en-US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(PSLW)</a:t>
                      </a:r>
                      <a:endParaRPr lang="en-US" sz="11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2"/>
                          </a:solidFill>
                        </a:rPr>
                        <a:t>7.0%</a:t>
                      </a:r>
                      <a:endParaRPr lang="en-US" sz="1800" b="0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641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First-Class Package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Service 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(FCPS)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3.9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641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Retail Ground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3.9%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641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Parcel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Return Service 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(PRS)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4.9%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641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International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3.9%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641">
                <a:tc>
                  <a:txBody>
                    <a:bodyPr/>
                    <a:lstStyle/>
                    <a:p>
                      <a:pPr algn="l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FCM Retail Parcels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14.5%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641">
                <a:tc>
                  <a:txBody>
                    <a:bodyPr/>
                    <a:lstStyle/>
                    <a:p>
                      <a:pPr algn="l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2111" y="26735"/>
            <a:ext cx="8229600" cy="653830"/>
          </a:xfrm>
        </p:spPr>
        <p:txBody>
          <a:bodyPr/>
          <a:lstStyle/>
          <a:p>
            <a:pPr algn="r"/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8880" y="6320135"/>
            <a:ext cx="80966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*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smtClean="0">
                <a:solidFill>
                  <a:srgbClr val="000000"/>
                </a:solidFill>
              </a:rPr>
              <a:t>Reduces Commercial Base discount to 9.4% off Retail &amp; Commercial Plus discount to 12.7% off Retail.</a:t>
            </a:r>
          </a:p>
        </p:txBody>
      </p:sp>
      <p:sp>
        <p:nvSpPr>
          <p:cNvPr id="9" name="Right Brace 8"/>
          <p:cNvSpPr/>
          <p:nvPr/>
        </p:nvSpPr>
        <p:spPr bwMode="auto">
          <a:xfrm rot="10800000">
            <a:off x="6456797" y="2317883"/>
            <a:ext cx="809625" cy="322379"/>
          </a:xfrm>
          <a:prstGeom prst="rightBrace">
            <a:avLst>
              <a:gd name="adj1" fmla="val 8333"/>
              <a:gd name="adj2" fmla="val 50228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1600" b="1" smtClean="0">
              <a:solidFill>
                <a:srgbClr val="00006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00710" y="2185887"/>
            <a:ext cx="1120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000000"/>
                </a:solidFill>
              </a:rPr>
              <a:t>0.8% </a:t>
            </a:r>
            <a:r>
              <a:rPr lang="en-US" sz="1000" dirty="0" smtClean="0">
                <a:solidFill>
                  <a:srgbClr val="000000"/>
                </a:solidFill>
              </a:rPr>
              <a:t>Retail</a:t>
            </a:r>
            <a:endParaRPr lang="en-US" sz="900" dirty="0" smtClean="0">
              <a:solidFill>
                <a:srgbClr val="000000"/>
              </a:solidFill>
            </a:endParaRPr>
          </a:p>
          <a:p>
            <a:r>
              <a:rPr lang="en-US" sz="900" dirty="0" smtClean="0">
                <a:solidFill>
                  <a:srgbClr val="000000"/>
                </a:solidFill>
              </a:rPr>
              <a:t>6.2% Com. Base*</a:t>
            </a:r>
          </a:p>
          <a:p>
            <a:r>
              <a:rPr lang="en-US" sz="900" dirty="0" smtClean="0">
                <a:solidFill>
                  <a:srgbClr val="000000"/>
                </a:solidFill>
              </a:rPr>
              <a:t>6.1% Com. Plus* </a:t>
            </a: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4294967295"/>
          </p:nvPr>
        </p:nvSpPr>
        <p:spPr>
          <a:xfrm>
            <a:off x="6553200" y="6477000"/>
            <a:ext cx="2438400" cy="228600"/>
          </a:xfrm>
          <a:prstGeom prst="rect">
            <a:avLst/>
          </a:prstGeom>
        </p:spPr>
        <p:txBody>
          <a:bodyPr/>
          <a:lstStyle/>
          <a:p>
            <a:fld id="{AC8C5E80-BC7E-4B67-BBB4-E8B43F4E9F72}" type="slidenum">
              <a:rPr lang="en-US" altLang="en-US" sz="1000" smtClean="0"/>
              <a:pPr/>
              <a:t>17</a:t>
            </a:fld>
            <a:endParaRPr lang="en-US" altLang="en-US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5592678" y="350218"/>
            <a:ext cx="3382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bg1"/>
                </a:solidFill>
              </a:rPr>
              <a:t>2018 Price Change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95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9pPr>
          </a:lstStyle>
          <a:p>
            <a:fld id="{8D267C1C-ACDB-43B1-B197-640D3709B3A6}" type="slidenum">
              <a:rPr lang="en-US" sz="1000" smtClean="0">
                <a:solidFill>
                  <a:srgbClr val="989A99"/>
                </a:solidFill>
              </a:rPr>
              <a:pPr/>
              <a:t>18</a:t>
            </a:fld>
            <a:endParaRPr lang="en-US" sz="1000" smtClean="0">
              <a:solidFill>
                <a:srgbClr val="989A99"/>
              </a:solidFill>
            </a:endParaRPr>
          </a:p>
        </p:txBody>
      </p:sp>
      <p:sp>
        <p:nvSpPr>
          <p:cNvPr id="31747" name="Rectangle 4"/>
          <p:cNvSpPr>
            <a:spLocks noChangeArrowheads="1"/>
          </p:cNvSpPr>
          <p:nvPr/>
        </p:nvSpPr>
        <p:spPr bwMode="auto">
          <a:xfrm>
            <a:off x="314925" y="1142338"/>
            <a:ext cx="8636000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Resources</a:t>
            </a:r>
          </a:p>
        </p:txBody>
      </p:sp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328767" y="1601788"/>
            <a:ext cx="8869362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1000"/>
              </a:lnSpc>
              <a:spcBef>
                <a:spcPct val="10000"/>
              </a:spcBef>
            </a:pPr>
            <a:r>
              <a:rPr lang="en-US" sz="2800" b="0" dirty="0">
                <a:solidFill>
                  <a:schemeClr val="tx1"/>
                </a:solidFill>
              </a:rPr>
              <a:t>Online</a:t>
            </a:r>
            <a:endParaRPr lang="en-US" sz="2400" b="0" dirty="0">
              <a:solidFill>
                <a:schemeClr val="tx1"/>
              </a:solidFill>
            </a:endParaRPr>
          </a:p>
          <a:p>
            <a:pPr marL="571500" lvl="1" indent="-342900">
              <a:lnSpc>
                <a:spcPct val="91000"/>
              </a:lnSpc>
              <a:spcBef>
                <a:spcPct val="100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400" b="0" dirty="0">
                <a:solidFill>
                  <a:schemeClr val="tx1"/>
                </a:solidFill>
              </a:rPr>
              <a:t>Postal Explorer</a:t>
            </a:r>
            <a:r>
              <a:rPr lang="en-US" sz="1400" b="0" baseline="30000" dirty="0">
                <a:solidFill>
                  <a:schemeClr val="tx1"/>
                </a:solidFill>
                <a:cs typeface="Arial" charset="0"/>
              </a:rPr>
              <a:t>®</a:t>
            </a:r>
            <a:r>
              <a:rPr lang="en-US" sz="2400" b="0" baseline="30000" dirty="0">
                <a:solidFill>
                  <a:schemeClr val="tx1"/>
                </a:solidFill>
              </a:rPr>
              <a:t> </a:t>
            </a:r>
            <a:r>
              <a:rPr lang="en-US" sz="2400" b="0" dirty="0">
                <a:solidFill>
                  <a:schemeClr val="tx1"/>
                </a:solidFill>
                <a:cs typeface="Arial" charset="0"/>
              </a:rPr>
              <a:t>─ pe.usps.com</a:t>
            </a:r>
            <a:endParaRPr lang="en-US" sz="2400" b="0" dirty="0">
              <a:solidFill>
                <a:schemeClr val="tx1"/>
              </a:solidFill>
            </a:endParaRPr>
          </a:p>
          <a:p>
            <a:pPr lvl="2" indent="-342900">
              <a:lnSpc>
                <a:spcPct val="91000"/>
              </a:lnSpc>
              <a:spcBef>
                <a:spcPct val="1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1"/>
                </a:solidFill>
              </a:rPr>
              <a:t>Current and new prices</a:t>
            </a:r>
          </a:p>
          <a:p>
            <a:pPr marL="1435100" lvl="3" indent="-342900">
              <a:lnSpc>
                <a:spcPct val="91000"/>
              </a:lnSpc>
              <a:spcBef>
                <a:spcPct val="10000"/>
              </a:spcBef>
              <a:buClr>
                <a:schemeClr val="accent2"/>
              </a:buClr>
              <a:buFont typeface="Calibri" panose="020F0502020204030204" pitchFamily="34" charset="0"/>
              <a:buChar char="−"/>
            </a:pPr>
            <a:r>
              <a:rPr lang="en-US" sz="2400" b="0" dirty="0">
                <a:solidFill>
                  <a:schemeClr val="tx1"/>
                </a:solidFill>
              </a:rPr>
              <a:t>Including downloadable price </a:t>
            </a:r>
            <a:r>
              <a:rPr lang="en-US" sz="2400" b="0" dirty="0" smtClean="0">
                <a:solidFill>
                  <a:schemeClr val="tx1"/>
                </a:solidFill>
              </a:rPr>
              <a:t>files in excel and CSV formats</a:t>
            </a:r>
            <a:endParaRPr lang="en-US" sz="2400" b="0" dirty="0">
              <a:solidFill>
                <a:schemeClr val="tx1"/>
              </a:solidFill>
            </a:endParaRPr>
          </a:p>
          <a:p>
            <a:pPr marL="863600" lvl="2" indent="-292100">
              <a:lnSpc>
                <a:spcPct val="91000"/>
              </a:lnSpc>
              <a:spcBef>
                <a:spcPct val="1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2400" b="0" i="1" dirty="0" smtClean="0">
              <a:solidFill>
                <a:schemeClr val="tx1"/>
              </a:solidFill>
            </a:endParaRPr>
          </a:p>
          <a:p>
            <a:pPr lvl="2" indent="-342900">
              <a:lnSpc>
                <a:spcPct val="91000"/>
              </a:lnSpc>
              <a:spcBef>
                <a:spcPct val="1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b="0" i="1" dirty="0" smtClean="0">
                <a:solidFill>
                  <a:schemeClr val="tx1"/>
                </a:solidFill>
              </a:rPr>
              <a:t>Federal </a:t>
            </a:r>
            <a:r>
              <a:rPr lang="en-US" sz="2400" b="0" i="1" dirty="0">
                <a:solidFill>
                  <a:schemeClr val="tx1"/>
                </a:solidFill>
              </a:rPr>
              <a:t>Register</a:t>
            </a:r>
            <a:r>
              <a:rPr lang="en-US" sz="2400" b="0" dirty="0">
                <a:solidFill>
                  <a:schemeClr val="tx1"/>
                </a:solidFill>
              </a:rPr>
              <a:t> notices</a:t>
            </a:r>
          </a:p>
          <a:p>
            <a:pPr lvl="2" indent="-342900">
              <a:lnSpc>
                <a:spcPct val="91000"/>
              </a:lnSpc>
              <a:spcBef>
                <a:spcPct val="1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2400" b="0" i="1" dirty="0" smtClean="0">
              <a:solidFill>
                <a:schemeClr val="tx1"/>
              </a:solidFill>
            </a:endParaRPr>
          </a:p>
          <a:p>
            <a:pPr lvl="2" indent="-342900">
              <a:lnSpc>
                <a:spcPct val="91000"/>
              </a:lnSpc>
              <a:spcBef>
                <a:spcPct val="1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b="0" i="1" dirty="0" smtClean="0">
                <a:solidFill>
                  <a:schemeClr val="tx1"/>
                </a:solidFill>
              </a:rPr>
              <a:t>Domestic </a:t>
            </a:r>
            <a:r>
              <a:rPr lang="en-US" sz="2400" b="0" i="1" dirty="0">
                <a:solidFill>
                  <a:schemeClr val="tx1"/>
                </a:solidFill>
              </a:rPr>
              <a:t>Mail Manual</a:t>
            </a:r>
            <a:r>
              <a:rPr lang="en-US" sz="2400" b="0" dirty="0">
                <a:solidFill>
                  <a:schemeClr val="tx1"/>
                </a:solidFill>
              </a:rPr>
              <a:t> &amp; </a:t>
            </a:r>
            <a:r>
              <a:rPr lang="en-US" sz="2400" b="0" i="1" dirty="0">
                <a:solidFill>
                  <a:schemeClr val="tx1"/>
                </a:solidFill>
              </a:rPr>
              <a:t>International Mail </a:t>
            </a:r>
            <a:r>
              <a:rPr lang="en-US" sz="2400" b="0" i="1" dirty="0" smtClean="0">
                <a:solidFill>
                  <a:schemeClr val="tx1"/>
                </a:solidFill>
              </a:rPr>
              <a:t>Manual</a:t>
            </a:r>
          </a:p>
          <a:p>
            <a:pPr marL="863600" lvl="2" indent="-292100">
              <a:lnSpc>
                <a:spcPct val="91000"/>
              </a:lnSpc>
              <a:spcBef>
                <a:spcPct val="10000"/>
              </a:spcBef>
              <a:buFont typeface="Wingdings" pitchFamily="2" charset="2"/>
              <a:buChar char="§"/>
            </a:pPr>
            <a:endParaRPr lang="en-US" sz="1000" b="0" i="1" dirty="0" smtClean="0">
              <a:solidFill>
                <a:schemeClr val="tx1"/>
              </a:solidFill>
              <a:cs typeface="Arial" charset="0"/>
            </a:endParaRPr>
          </a:p>
          <a:p>
            <a:pPr>
              <a:lnSpc>
                <a:spcPct val="91000"/>
              </a:lnSpc>
              <a:spcBef>
                <a:spcPct val="10000"/>
              </a:spcBef>
            </a:pPr>
            <a:endParaRPr lang="en-US" sz="1050" b="0" dirty="0" smtClean="0">
              <a:solidFill>
                <a:schemeClr val="tx1"/>
              </a:solidFill>
              <a:cs typeface="Arial" charset="0"/>
            </a:endParaRPr>
          </a:p>
          <a:p>
            <a:pPr>
              <a:lnSpc>
                <a:spcPct val="91000"/>
              </a:lnSpc>
              <a:spcBef>
                <a:spcPct val="10000"/>
              </a:spcBef>
            </a:pPr>
            <a:r>
              <a:rPr lang="en-US" sz="2800" b="0" dirty="0" smtClean="0">
                <a:solidFill>
                  <a:schemeClr val="tx1"/>
                </a:solidFill>
                <a:cs typeface="Arial" charset="0"/>
              </a:rPr>
              <a:t>DMM</a:t>
            </a:r>
            <a:r>
              <a:rPr lang="en-US" b="0" baseline="60000" dirty="0" smtClean="0">
                <a:solidFill>
                  <a:schemeClr val="tx1"/>
                </a:solidFill>
              </a:rPr>
              <a:t>®</a:t>
            </a:r>
            <a:r>
              <a:rPr lang="en-US" sz="2800" b="0" dirty="0" smtClean="0">
                <a:solidFill>
                  <a:schemeClr val="tx1"/>
                </a:solidFill>
                <a:cs typeface="Arial" charset="0"/>
              </a:rPr>
              <a:t> Advisory </a:t>
            </a:r>
            <a:r>
              <a:rPr lang="en-US" sz="2600" b="0" dirty="0" smtClean="0">
                <a:solidFill>
                  <a:schemeClr val="tx1"/>
                </a:solidFill>
                <a:cs typeface="Arial" charset="0"/>
              </a:rPr>
              <a:t>─</a:t>
            </a:r>
            <a:r>
              <a:rPr lang="en-US" sz="2800" b="0" dirty="0" smtClean="0">
                <a:solidFill>
                  <a:schemeClr val="tx1"/>
                </a:solidFill>
                <a:cs typeface="Arial" charset="0"/>
              </a:rPr>
              <a:t> posted on Postal Explorer, also special e-mail updates</a:t>
            </a:r>
            <a:endParaRPr lang="en-US" sz="2400" b="0" dirty="0" smtClean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90512" y="350218"/>
            <a:ext cx="3382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bg1"/>
                </a:solidFill>
              </a:rPr>
              <a:t>2018 Price Change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89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4" descr="HMSP image05a-blank"/>
          <p:cNvPicPr>
            <a:picLocks noChangeAspect="1" noChangeArrowheads="1"/>
          </p:cNvPicPr>
          <p:nvPr/>
        </p:nvPicPr>
        <p:blipFill>
          <a:blip r:embed="rId3"/>
          <a:srcRect t="5417" b="5000"/>
          <a:stretch>
            <a:fillRect/>
          </a:stretch>
        </p:blipFill>
        <p:spPr bwMode="auto">
          <a:xfrm>
            <a:off x="0" y="1047750"/>
            <a:ext cx="9144000" cy="546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0051" name="TextBox 7"/>
          <p:cNvSpPr txBox="1">
            <a:spLocks noChangeArrowheads="1"/>
          </p:cNvSpPr>
          <p:nvPr/>
        </p:nvSpPr>
        <p:spPr bwMode="auto">
          <a:xfrm>
            <a:off x="2801938" y="2809875"/>
            <a:ext cx="3524250" cy="2470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en-US" sz="2000" b="1">
              <a:cs typeface="Arial" charset="0"/>
            </a:endParaRPr>
          </a:p>
          <a:p>
            <a:pPr algn="ctr"/>
            <a:endParaRPr lang="en-US" sz="2000" b="1">
              <a:cs typeface="Arial" charset="0"/>
            </a:endParaRPr>
          </a:p>
          <a:p>
            <a:pPr algn="ctr"/>
            <a:endParaRPr lang="en-US" sz="2000" b="1">
              <a:cs typeface="Arial" charset="0"/>
            </a:endParaRPr>
          </a:p>
          <a:p>
            <a:pPr algn="ctr"/>
            <a:r>
              <a:rPr lang="en-US" sz="2800" b="1">
                <a:cs typeface="Arial" charset="0"/>
              </a:rPr>
              <a:t>Questions?</a:t>
            </a:r>
          </a:p>
          <a:p>
            <a:pPr algn="ctr"/>
            <a:endParaRPr lang="en-US" sz="2800" b="1">
              <a:cs typeface="Arial" charset="0"/>
            </a:endParaRPr>
          </a:p>
          <a:p>
            <a:pPr algn="ctr"/>
            <a:endParaRPr lang="en-US" sz="2000" b="1">
              <a:cs typeface="Arial" charset="0"/>
            </a:endParaRPr>
          </a:p>
          <a:p>
            <a:pPr algn="ctr"/>
            <a:endParaRPr lang="en-US" sz="2000" b="1">
              <a:cs typeface="Arial" charset="0"/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267700" y="6477000"/>
            <a:ext cx="72390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rgbClr val="000066"/>
                </a:solidFill>
                <a:latin typeface="Arial" pitchFamily="34" charset="0"/>
              </a:defRPr>
            </a:lvl1pPr>
            <a:lvl2pPr marL="742950" indent="-285750">
              <a:defRPr sz="1600" b="1">
                <a:solidFill>
                  <a:srgbClr val="000066"/>
                </a:solidFill>
                <a:latin typeface="Arial" pitchFamily="34" charset="0"/>
              </a:defRPr>
            </a:lvl2pPr>
            <a:lvl3pPr marL="1143000" indent="-228600">
              <a:defRPr sz="1600" b="1">
                <a:solidFill>
                  <a:srgbClr val="000066"/>
                </a:solidFill>
                <a:latin typeface="Arial" pitchFamily="34" charset="0"/>
              </a:defRPr>
            </a:lvl3pPr>
            <a:lvl4pPr marL="1600200" indent="-228600">
              <a:defRPr sz="1600" b="1">
                <a:solidFill>
                  <a:srgbClr val="000066"/>
                </a:solidFill>
                <a:latin typeface="Arial" pitchFamily="34" charset="0"/>
              </a:defRPr>
            </a:lvl4pPr>
            <a:lvl5pPr marL="2057400" indent="-228600">
              <a:defRPr sz="1600" b="1">
                <a:solidFill>
                  <a:srgbClr val="000066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fld id="{F0795597-3F15-485A-AA5C-3E3C18847CCD}" type="slidenum">
              <a:rPr lang="en-US" sz="1000" smtClean="0">
                <a:solidFill>
                  <a:srgbClr val="989A99"/>
                </a:solidFill>
                <a:ea typeface="ヒラギノ角ゴ Pro W3"/>
                <a:cs typeface="ヒラギノ角ゴ Pro W3"/>
              </a:rPr>
              <a:pPr/>
              <a:t>19</a:t>
            </a:fld>
            <a:endParaRPr lang="en-US" sz="1000" smtClean="0">
              <a:solidFill>
                <a:srgbClr val="989A99"/>
              </a:solidFill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72918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9pPr>
          </a:lstStyle>
          <a:p>
            <a:fld id="{3577FBFA-969B-43D6-AA3A-89C7A1D37F61}" type="slidenum">
              <a:rPr lang="en-US" sz="1000" smtClean="0">
                <a:solidFill>
                  <a:srgbClr val="989A99"/>
                </a:solidFill>
              </a:rPr>
              <a:pPr/>
              <a:t>2</a:t>
            </a:fld>
            <a:endParaRPr lang="en-US" sz="1000" smtClean="0">
              <a:solidFill>
                <a:srgbClr val="989A99"/>
              </a:solidFill>
            </a:endParaRPr>
          </a:p>
        </p:txBody>
      </p:sp>
      <p:sp>
        <p:nvSpPr>
          <p:cNvPr id="307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66136" y="1435139"/>
            <a:ext cx="7663010" cy="4725084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/>
              <a:t>Price Change</a:t>
            </a:r>
          </a:p>
          <a:p>
            <a:pPr marL="346075" indent="-346075" eaLnBrk="1" hangingPunct="1"/>
            <a:r>
              <a:rPr lang="en-US" b="0" dirty="0" smtClean="0"/>
              <a:t>Overview Market Dominant</a:t>
            </a:r>
          </a:p>
          <a:p>
            <a:pPr marL="693738" lvl="1" indent="-347663" eaLnBrk="1" hangingPunct="1">
              <a:buSzPct val="100000"/>
            </a:pPr>
            <a:r>
              <a:rPr lang="en-US" b="0" dirty="0" smtClean="0"/>
              <a:t>First-Class Mail</a:t>
            </a:r>
            <a:r>
              <a:rPr lang="en-US" b="0" baseline="30000" dirty="0" smtClean="0">
                <a:cs typeface="Arial" charset="0"/>
              </a:rPr>
              <a:t>®</a:t>
            </a:r>
            <a:endParaRPr lang="en-US" b="0" dirty="0" smtClean="0">
              <a:solidFill>
                <a:srgbClr val="FF0000"/>
              </a:solidFill>
            </a:endParaRPr>
          </a:p>
          <a:p>
            <a:pPr marL="693738" lvl="1" indent="-347663" eaLnBrk="1" hangingPunct="1">
              <a:buSzPct val="100000"/>
            </a:pPr>
            <a:r>
              <a:rPr lang="en-US" b="0" dirty="0" smtClean="0"/>
              <a:t>USPS Marketing Mail</a:t>
            </a:r>
            <a:r>
              <a:rPr lang="en-US" b="0" baseline="30000" dirty="0" smtClean="0">
                <a:cs typeface="Arial" charset="0"/>
              </a:rPr>
              <a:t>®</a:t>
            </a:r>
            <a:endParaRPr lang="en-US" b="0" dirty="0" smtClean="0"/>
          </a:p>
          <a:p>
            <a:pPr marL="693738" lvl="1" indent="-347663" eaLnBrk="1" hangingPunct="1">
              <a:buSzPct val="100000"/>
            </a:pPr>
            <a:r>
              <a:rPr lang="en-US" b="0" dirty="0" smtClean="0"/>
              <a:t>Periodicals</a:t>
            </a:r>
            <a:r>
              <a:rPr lang="en-US" b="0" baseline="30000" dirty="0" smtClean="0">
                <a:cs typeface="Arial" charset="0"/>
              </a:rPr>
              <a:t>®</a:t>
            </a:r>
            <a:endParaRPr lang="en-US" b="0" dirty="0" smtClean="0"/>
          </a:p>
          <a:p>
            <a:pPr marL="693738" lvl="1" indent="-347663" eaLnBrk="1" hangingPunct="1">
              <a:buSzPct val="100000"/>
            </a:pPr>
            <a:r>
              <a:rPr lang="en-US" b="0" dirty="0" smtClean="0"/>
              <a:t>Package Services</a:t>
            </a:r>
          </a:p>
          <a:p>
            <a:pPr marL="693738" lvl="1" indent="-347663" eaLnBrk="1" hangingPunct="1">
              <a:buSzPct val="100000"/>
            </a:pPr>
            <a:r>
              <a:rPr lang="en-US" b="0" dirty="0" smtClean="0"/>
              <a:t>Extra Services</a:t>
            </a:r>
          </a:p>
          <a:p>
            <a:pPr marL="693738" lvl="1" indent="-347663" eaLnBrk="1" hangingPunct="1">
              <a:buSzPct val="100000"/>
            </a:pPr>
            <a:r>
              <a:rPr lang="en-US" b="0" dirty="0" smtClean="0"/>
              <a:t>Overview Competitive</a:t>
            </a:r>
            <a:endParaRPr lang="en-US" dirty="0" smtClean="0"/>
          </a:p>
          <a:p>
            <a:pPr marL="228600" indent="-228600" eaLnBrk="1" hangingPunct="1">
              <a:buFont typeface="Wingdings" pitchFamily="2" charset="2"/>
              <a:buNone/>
            </a:pPr>
            <a:endParaRPr lang="en-US" sz="2400" b="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608096" y="371475"/>
            <a:ext cx="3382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bg1"/>
                </a:solidFill>
              </a:rPr>
              <a:t>2018 Price Change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50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4563441" y="2433317"/>
            <a:ext cx="17118" cy="1991366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477000"/>
            <a:ext cx="2438400" cy="228600"/>
          </a:xfrm>
          <a:prstGeom prst="rect">
            <a:avLst/>
          </a:prstGeom>
        </p:spPr>
        <p:txBody>
          <a:bodyPr/>
          <a:lstStyle/>
          <a:p>
            <a:fld id="{AC8C5E80-BC7E-4B67-BBB4-E8B43F4E9F72}" type="slidenum">
              <a:rPr lang="en-US" altLang="en-US" sz="1000" smtClean="0"/>
              <a:pPr/>
              <a:t>3</a:t>
            </a:fld>
            <a:endParaRPr lang="en-US" altLang="en-US" sz="10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6090980"/>
              </p:ext>
            </p:extLst>
          </p:nvPr>
        </p:nvGraphicFramePr>
        <p:xfrm>
          <a:off x="240292" y="1447269"/>
          <a:ext cx="8385048" cy="4569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Worksheet" r:id="rId4" imgW="6743636" imgH="3675822" progId="Excel.Sheet.8">
                  <p:embed/>
                </p:oleObj>
              </mc:Choice>
              <mc:Fallback>
                <p:oleObj name="Worksheet" r:id="rId4" imgW="6743636" imgH="3675822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0292" y="1447269"/>
                        <a:ext cx="8385048" cy="45695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419600" y="3463073"/>
            <a:ext cx="792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1.987%</a:t>
            </a:r>
            <a:endParaRPr 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938215" y="6138446"/>
            <a:ext cx="4070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Strategy – use 95% of available cap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08096" y="371475"/>
            <a:ext cx="3382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bg1"/>
                </a:solidFill>
              </a:rPr>
              <a:t>2018 Price Change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24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9pPr>
          </a:lstStyle>
          <a:p>
            <a:fld id="{49971B72-5A63-4653-BED7-1A8BA811E282}" type="slidenum">
              <a:rPr lang="en-US" sz="1000" smtClean="0">
                <a:solidFill>
                  <a:srgbClr val="989A99"/>
                </a:solidFill>
              </a:rPr>
              <a:pPr/>
              <a:t>4</a:t>
            </a:fld>
            <a:endParaRPr lang="en-US" sz="1000" smtClean="0">
              <a:solidFill>
                <a:srgbClr val="989A99"/>
              </a:solidFill>
            </a:endParaRPr>
          </a:p>
        </p:txBody>
      </p:sp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312468" y="1114425"/>
            <a:ext cx="8636000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First-Class Mail - ~1.9% overall increase</a:t>
            </a:r>
          </a:p>
        </p:txBody>
      </p:sp>
      <p:graphicFrame>
        <p:nvGraphicFramePr>
          <p:cNvPr id="6185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490046"/>
              </p:ext>
            </p:extLst>
          </p:nvPr>
        </p:nvGraphicFramePr>
        <p:xfrm>
          <a:off x="432310" y="2498004"/>
          <a:ext cx="6083300" cy="3322607"/>
        </p:xfrm>
        <a:graphic>
          <a:graphicData uri="http://schemas.openxmlformats.org/drawingml/2006/table">
            <a:tbl>
              <a:tblPr/>
              <a:tblGrid>
                <a:gridCol w="4114800"/>
                <a:gridCol w="1968500"/>
              </a:tblGrid>
              <a:tr h="3962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Product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alibri" panose="020F050202020403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CPI Percent Change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alibri" panose="020F050202020403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962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Single-piece Letters &amp; Cards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2.1%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Single-piece Metered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2.2%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Flats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0.4%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Parcels*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N/A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Presort Letters &amp; Cards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1.6%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1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First-Class Mail International**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(includes letters, cards, and flats)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0.0%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18" name="Rectangle 43"/>
          <p:cNvSpPr>
            <a:spLocks noChangeArrowheads="1"/>
          </p:cNvSpPr>
          <p:nvPr/>
        </p:nvSpPr>
        <p:spPr bwMode="auto">
          <a:xfrm>
            <a:off x="312468" y="1589088"/>
            <a:ext cx="8753475" cy="501676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346075" indent="-346075">
              <a:lnSpc>
                <a:spcPct val="95000"/>
              </a:lnSpc>
              <a:spcBef>
                <a:spcPct val="5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First-Class stamp price moves to 50 cents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319" name="Picture 42" descr="flag stamps 20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771" y="2487126"/>
            <a:ext cx="2246312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5222" y="5973390"/>
            <a:ext cx="42114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* Moved to Competitive 9/3/2017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** </a:t>
            </a:r>
            <a:r>
              <a:rPr lang="en-US" dirty="0">
                <a:solidFill>
                  <a:schemeClr val="tx1"/>
                </a:solidFill>
              </a:rPr>
              <a:t>Does not include International Inbound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91359" y="341426"/>
            <a:ext cx="3382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bg1"/>
                </a:solidFill>
              </a:rPr>
              <a:t>2018 Price Change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29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9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fld id="{BE141880-FABB-409B-A152-3FDE007A97FB}" type="slidenum">
              <a:rPr lang="en-US" sz="1000" smtClean="0">
                <a:solidFill>
                  <a:srgbClr val="989A99"/>
                </a:solidFill>
              </a:rPr>
              <a:pPr/>
              <a:t>5</a:t>
            </a:fld>
            <a:endParaRPr lang="en-US" sz="1000" smtClean="0">
              <a:solidFill>
                <a:srgbClr val="989A99"/>
              </a:solidFill>
            </a:endParaRPr>
          </a:p>
        </p:txBody>
      </p:sp>
      <p:sp>
        <p:nvSpPr>
          <p:cNvPr id="5123" name="Rectangle 35"/>
          <p:cNvSpPr>
            <a:spLocks noChangeArrowheads="1"/>
          </p:cNvSpPr>
          <p:nvPr/>
        </p:nvSpPr>
        <p:spPr bwMode="auto">
          <a:xfrm>
            <a:off x="384626" y="1016000"/>
            <a:ext cx="7712276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endParaRPr lang="en-US" sz="24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194" name="Group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7212764"/>
              </p:ext>
            </p:extLst>
          </p:nvPr>
        </p:nvGraphicFramePr>
        <p:xfrm>
          <a:off x="482600" y="1609911"/>
          <a:ext cx="7784322" cy="4147461"/>
        </p:xfrm>
        <a:graphic>
          <a:graphicData uri="http://schemas.openxmlformats.org/drawingml/2006/table">
            <a:tbl>
              <a:tblPr/>
              <a:tblGrid>
                <a:gridCol w="3266096"/>
                <a:gridCol w="1350188"/>
                <a:gridCol w="1629277"/>
                <a:gridCol w="1538761"/>
              </a:tblGrid>
              <a:tr h="1006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Key First-Class Mail Single-Piece Prices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ヒラギノ角ゴ Pro W3" pitchFamily="1" charset="-128"/>
                        <a:cs typeface="Calibri" panose="020F050202020403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Current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Price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New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Price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Percent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Change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590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Stamp Price 1 Oz.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0.49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0.50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2.0%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064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Single Piece Additional Ounce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0.21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0.21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0.0%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251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Meter Price 1 Oz.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0.46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0.47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2.2%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344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Single-Piece Flats 1 Oz.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0.98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1.00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2.0%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158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Single-Piece Cards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0.34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0.35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2.9%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582567" y="350218"/>
            <a:ext cx="3382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bg1"/>
                </a:solidFill>
              </a:rPr>
              <a:t>2018 Price Change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00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9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fld id="{7165346F-CAB3-418D-80CC-6970A2F04E1C}" type="slidenum">
              <a:rPr lang="en-US" sz="1000" smtClean="0">
                <a:solidFill>
                  <a:srgbClr val="989A99"/>
                </a:solidFill>
              </a:rPr>
              <a:pPr/>
              <a:t>6</a:t>
            </a:fld>
            <a:endParaRPr lang="en-US" sz="1000" smtClean="0">
              <a:solidFill>
                <a:srgbClr val="989A99"/>
              </a:solidFill>
            </a:endParaRPr>
          </a:p>
        </p:txBody>
      </p:sp>
      <p:sp>
        <p:nvSpPr>
          <p:cNvPr id="6147" name="Rectangle 35"/>
          <p:cNvSpPr>
            <a:spLocks noChangeArrowheads="1"/>
          </p:cNvSpPr>
          <p:nvPr/>
        </p:nvSpPr>
        <p:spPr bwMode="auto">
          <a:xfrm>
            <a:off x="385115" y="1006928"/>
            <a:ext cx="8357214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endParaRPr lang="en-US" sz="24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6880356"/>
              </p:ext>
            </p:extLst>
          </p:nvPr>
        </p:nvGraphicFramePr>
        <p:xfrm>
          <a:off x="567241" y="1654946"/>
          <a:ext cx="7785211" cy="4095236"/>
        </p:xfrm>
        <a:graphic>
          <a:graphicData uri="http://schemas.openxmlformats.org/drawingml/2006/table">
            <a:tbl>
              <a:tblPr/>
              <a:tblGrid>
                <a:gridCol w="4322122"/>
                <a:gridCol w="1025502"/>
                <a:gridCol w="991772"/>
                <a:gridCol w="1445815"/>
              </a:tblGrid>
              <a:tr h="8690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Key First-Class Mail Bulk Prices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ヒラギノ角ゴ Pro W3" pitchFamily="1" charset="-128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Current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Price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New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Price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Percent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Change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621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Mixed AADC Automation Letters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0.423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0.424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0.2%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451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AADC Automation Letters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0.403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0.408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1.2%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451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5-Digit Automation Letters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0.373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0.378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1.3%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923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Mixed ADC Automation Flats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0.750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0.705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-6.0%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539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3-Digit Automation Flats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0.630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0.593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-5.9%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27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5-Digit Automation Flats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0.446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0.474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6.3%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85115" y="6209616"/>
            <a:ext cx="7967337" cy="3554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lnSpc>
                <a:spcPct val="95000"/>
              </a:lnSpc>
              <a:spcBef>
                <a:spcPct val="10000"/>
              </a:spcBef>
              <a:buClr>
                <a:schemeClr val="accent2"/>
              </a:buClr>
            </a:pPr>
            <a:r>
              <a:rPr lang="en-US" sz="1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en-US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800" b="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IMb</a:t>
            </a:r>
            <a:r>
              <a:rPr lang="en-US" sz="1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discount remains at $0.003.</a:t>
            </a:r>
            <a:endParaRPr lang="en-US" sz="1800" b="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82567" y="341426"/>
            <a:ext cx="3382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bg1"/>
                </a:solidFill>
              </a:rPr>
              <a:t>2018 Price Change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56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9pPr>
          </a:lstStyle>
          <a:p>
            <a:fld id="{FF407DBB-3095-4281-AD21-542920B2D8EE}" type="slidenum">
              <a:rPr lang="en-US" sz="1000" smtClean="0">
                <a:solidFill>
                  <a:srgbClr val="989A99"/>
                </a:solidFill>
              </a:rPr>
              <a:pPr/>
              <a:t>7</a:t>
            </a:fld>
            <a:endParaRPr lang="en-US" sz="1000" smtClean="0">
              <a:solidFill>
                <a:srgbClr val="989A99"/>
              </a:solidFill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296036" y="1114425"/>
            <a:ext cx="8636000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USPS Marketing Mail</a:t>
            </a:r>
            <a:endParaRPr lang="en-US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0276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376281"/>
              </p:ext>
            </p:extLst>
          </p:nvPr>
        </p:nvGraphicFramePr>
        <p:xfrm>
          <a:off x="433858" y="2059324"/>
          <a:ext cx="8041069" cy="4258682"/>
        </p:xfrm>
        <a:graphic>
          <a:graphicData uri="http://schemas.openxmlformats.org/drawingml/2006/table">
            <a:tbl>
              <a:tblPr/>
              <a:tblGrid>
                <a:gridCol w="6270119"/>
                <a:gridCol w="1770950"/>
              </a:tblGrid>
              <a:tr h="6510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Product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CPI Percent Change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086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Letters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2.0%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6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Flats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2.1%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71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Carrier Route Letters, Flats, and Parcels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2.0%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71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High Density / Saturation Letters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2.4%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6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High Density / Saturation Flats and Parcels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1.1%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6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Parcels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2.8%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6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EDDM-Retail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0.6%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393" name="Rectangle 61"/>
          <p:cNvSpPr>
            <a:spLocks noChangeArrowheads="1"/>
          </p:cNvSpPr>
          <p:nvPr/>
        </p:nvSpPr>
        <p:spPr bwMode="auto">
          <a:xfrm>
            <a:off x="307033" y="1543387"/>
            <a:ext cx="8496300" cy="52322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0" dirty="0" smtClean="0">
                <a:solidFill>
                  <a:schemeClr val="tx1"/>
                </a:solidFill>
              </a:rPr>
              <a:t>~1.9</a:t>
            </a:r>
            <a:r>
              <a:rPr lang="en-US" sz="2800" b="0" dirty="0">
                <a:solidFill>
                  <a:schemeClr val="tx1"/>
                </a:solidFill>
              </a:rPr>
              <a:t>% overall </a:t>
            </a:r>
            <a:r>
              <a:rPr lang="en-US" sz="2800" b="0" dirty="0" smtClean="0">
                <a:solidFill>
                  <a:schemeClr val="tx1"/>
                </a:solidFill>
              </a:rPr>
              <a:t>increase </a:t>
            </a:r>
            <a:endParaRPr lang="en-US" sz="2400" b="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9219" y="6322076"/>
            <a:ext cx="74606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Note: </a:t>
            </a:r>
            <a:r>
              <a:rPr lang="en-US" dirty="0" err="1" smtClean="0">
                <a:solidFill>
                  <a:schemeClr val="tx1"/>
                </a:solidFill>
              </a:rPr>
              <a:t>IMb</a:t>
            </a:r>
            <a:r>
              <a:rPr lang="en-US" dirty="0" smtClean="0">
                <a:solidFill>
                  <a:schemeClr val="tx1"/>
                </a:solidFill>
              </a:rPr>
              <a:t> discount remains at $0.001.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         Incent Pure CR Pallets by prioritizing pure pallets during preparation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82567" y="359010"/>
            <a:ext cx="3382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bg1"/>
                </a:solidFill>
              </a:rPr>
              <a:t>2018 Price Change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81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43" name="Group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8281415"/>
              </p:ext>
            </p:extLst>
          </p:nvPr>
        </p:nvGraphicFramePr>
        <p:xfrm>
          <a:off x="541176" y="1066800"/>
          <a:ext cx="8069425" cy="5257798"/>
        </p:xfrm>
        <a:graphic>
          <a:graphicData uri="http://schemas.openxmlformats.org/drawingml/2006/table">
            <a:tbl>
              <a:tblPr/>
              <a:tblGrid>
                <a:gridCol w="3586589"/>
                <a:gridCol w="1496168"/>
                <a:gridCol w="1598180"/>
                <a:gridCol w="1388488"/>
              </a:tblGrid>
              <a:tr h="9807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Key USPS Marketing Mail Commercial Origin Prices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Current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Price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New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Price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Percent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Change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105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Letters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(5-Digit Auto entered at Origin)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$0.251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$0.251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0.00%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105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Flats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(5-Digit Auto Flat entered at Origin)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$0.387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$0.393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1.55%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431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Carrier Route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(Flat entered at Origin)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$0.290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$0.295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1.72%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429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High Density/Saturation Letters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(Saturation Letter entered at Origin)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$0.186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$0.186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0.00%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8935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High Density/Saturation Flats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(Saturation Flat entered at Origin)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$0.218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$0.219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0.46%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764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EDDM-Retail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ヒラギノ角ゴ Pro W3" pitchFamily="1" charset="-128"/>
                        <a:cs typeface="Calibri" panose="020F0502020204030204" pitchFamily="34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$0.177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$0.178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0.56%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sp>
        <p:nvSpPr>
          <p:cNvPr id="5" name="Slide Number Placeholder 9"/>
          <p:cNvSpPr>
            <a:spLocks noGrp="1"/>
          </p:cNvSpPr>
          <p:nvPr>
            <p:ph type="sldNum" sz="quarter" idx="4294967295"/>
          </p:nvPr>
        </p:nvSpPr>
        <p:spPr>
          <a:xfrm>
            <a:off x="6553200" y="6477000"/>
            <a:ext cx="2438400" cy="228600"/>
          </a:xfrm>
          <a:prstGeom prst="rect">
            <a:avLst/>
          </a:prstGeom>
        </p:spPr>
        <p:txBody>
          <a:bodyPr/>
          <a:lstStyle/>
          <a:p>
            <a:fld id="{AC8C5E80-BC7E-4B67-BBB4-E8B43F4E9F72}" type="slidenum">
              <a:rPr lang="en-US" altLang="en-US" sz="1000" smtClean="0"/>
              <a:pPr/>
              <a:t>8</a:t>
            </a:fld>
            <a:endParaRPr lang="en-US" altLang="en-US" sz="1000" dirty="0"/>
          </a:p>
        </p:txBody>
      </p:sp>
      <p:sp>
        <p:nvSpPr>
          <p:cNvPr id="2" name="TextBox 1"/>
          <p:cNvSpPr txBox="1"/>
          <p:nvPr/>
        </p:nvSpPr>
        <p:spPr>
          <a:xfrm>
            <a:off x="5582567" y="341426"/>
            <a:ext cx="3382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bg1"/>
                </a:solidFill>
              </a:rPr>
              <a:t>2018 Price Change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87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43" name="Group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4032485"/>
              </p:ext>
            </p:extLst>
          </p:nvPr>
        </p:nvGraphicFramePr>
        <p:xfrm>
          <a:off x="533400" y="1066801"/>
          <a:ext cx="8091186" cy="5257800"/>
        </p:xfrm>
        <a:graphic>
          <a:graphicData uri="http://schemas.openxmlformats.org/drawingml/2006/table">
            <a:tbl>
              <a:tblPr/>
              <a:tblGrid>
                <a:gridCol w="3674928"/>
                <a:gridCol w="1398198"/>
                <a:gridCol w="1511873"/>
                <a:gridCol w="1506187"/>
              </a:tblGrid>
              <a:tr h="10885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USPS Marketing Mail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Nonprofit Origin Prices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ヒラギノ角ゴ Pro W3" pitchFamily="1" charset="-128"/>
                        <a:cs typeface="Calibri" panose="020F0502020204030204" pitchFamily="34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Current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Price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New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Price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Percent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Change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8130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Letters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(5-Digit Auto entered at Origin)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$0.134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$0.136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1.49%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8130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Flats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(5-Digit Auto Flat entered at Origin)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$0.244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$0.227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-6.97%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858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Carrier Route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(Flat entered at Origin)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$0.209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$0.213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1.9%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8347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High Density/Saturation Letters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(Saturation Letter entered at Origin)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$0.111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$0.111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0.00%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0225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High Density/Saturation Flats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(Saturation Flat entered at Origin)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ヒラギノ角ゴ Pro W3" pitchFamily="1" charset="-128"/>
                        <a:cs typeface="Calibri" panose="020F0502020204030204" pitchFamily="34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$0.136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$0.136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0.00%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sp>
        <p:nvSpPr>
          <p:cNvPr id="5" name="Title 2"/>
          <p:cNvSpPr txBox="1">
            <a:spLocks/>
          </p:cNvSpPr>
          <p:nvPr/>
        </p:nvSpPr>
        <p:spPr bwMode="auto">
          <a:xfrm>
            <a:off x="762000" y="241520"/>
            <a:ext cx="8229600" cy="653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ヒラギノ角ゴ Pro W3" pitchFamily="1" charset="-128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ヒラギノ角ゴ Pro W3" pitchFamily="1" charset="-128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ヒラギノ角ゴ Pro W3" pitchFamily="1" charset="-128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ヒラギノ角ゴ Pro W3" pitchFamily="1" charset="-128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ヒラギノ角ゴ Pro W3" pitchFamily="1" charset="-128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ヒラギノ角ゴ Pro W3" pitchFamily="1" charset="-128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ヒラギノ角ゴ Pro W3" pitchFamily="1" charset="-128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endParaRPr lang="en-US" sz="2000" kern="0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4294967295"/>
          </p:nvPr>
        </p:nvSpPr>
        <p:spPr>
          <a:xfrm>
            <a:off x="6553200" y="6477000"/>
            <a:ext cx="2438400" cy="228600"/>
          </a:xfrm>
          <a:prstGeom prst="rect">
            <a:avLst/>
          </a:prstGeom>
        </p:spPr>
        <p:txBody>
          <a:bodyPr/>
          <a:lstStyle/>
          <a:p>
            <a:fld id="{AC8C5E80-BC7E-4B67-BBB4-E8B43F4E9F72}" type="slidenum">
              <a:rPr lang="en-US" altLang="en-US" sz="1000" smtClean="0"/>
              <a:pPr/>
              <a:t>9</a:t>
            </a:fld>
            <a:endParaRPr lang="en-US" alt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5591359" y="350218"/>
            <a:ext cx="3382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bg1"/>
                </a:solidFill>
              </a:rPr>
              <a:t>2018 Price Change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31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77745</TotalTime>
  <Words>1396</Words>
  <Application>Microsoft Office PowerPoint</Application>
  <PresentationFormat>On-screen Show (4:3)</PresentationFormat>
  <Paragraphs>558</Paragraphs>
  <Slides>19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Arial Black</vt:lpstr>
      <vt:lpstr>Calibri</vt:lpstr>
      <vt:lpstr>Times New Roman</vt:lpstr>
      <vt:lpstr>Wingdings</vt:lpstr>
      <vt:lpstr>ヒラギノ角ゴ Pro W3</vt:lpstr>
      <vt:lpstr>Default Design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</vt:vector>
  </TitlesOfParts>
  <Company>U.S. Postal Service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Thad Dilley</dc:creator>
  <cp:lastModifiedBy>Delgiudice, Patricia R</cp:lastModifiedBy>
  <cp:revision>1224</cp:revision>
  <cp:lastPrinted>2017-02-10T13:23:38Z</cp:lastPrinted>
  <dcterms:created xsi:type="dcterms:W3CDTF">2005-10-12T18:13:39Z</dcterms:created>
  <dcterms:modified xsi:type="dcterms:W3CDTF">2018-01-18T15:59:14Z</dcterms:modified>
</cp:coreProperties>
</file>